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194"/>
  </p:notesMasterIdLst>
  <p:handoutMasterIdLst>
    <p:handoutMasterId r:id="rId195"/>
  </p:handoutMasterIdLst>
  <p:sldIdLst>
    <p:sldId id="256" r:id="rId2"/>
    <p:sldId id="725" r:id="rId3"/>
    <p:sldId id="726" r:id="rId4"/>
    <p:sldId id="727" r:id="rId5"/>
    <p:sldId id="257" r:id="rId6"/>
    <p:sldId id="258" r:id="rId7"/>
    <p:sldId id="259" r:id="rId8"/>
    <p:sldId id="728" r:id="rId9"/>
    <p:sldId id="260" r:id="rId10"/>
    <p:sldId id="729" r:id="rId11"/>
    <p:sldId id="261" r:id="rId12"/>
    <p:sldId id="730" r:id="rId13"/>
    <p:sldId id="563" r:id="rId14"/>
    <p:sldId id="731" r:id="rId15"/>
    <p:sldId id="732" r:id="rId16"/>
    <p:sldId id="262" r:id="rId17"/>
    <p:sldId id="733" r:id="rId18"/>
    <p:sldId id="734" r:id="rId19"/>
    <p:sldId id="735" r:id="rId20"/>
    <p:sldId id="840" r:id="rId21"/>
    <p:sldId id="263" r:id="rId22"/>
    <p:sldId id="736" r:id="rId23"/>
    <p:sldId id="841" r:id="rId24"/>
    <p:sldId id="737" r:id="rId25"/>
    <p:sldId id="738" r:id="rId26"/>
    <p:sldId id="739" r:id="rId27"/>
    <p:sldId id="842" r:id="rId28"/>
    <p:sldId id="740" r:id="rId29"/>
    <p:sldId id="741" r:id="rId30"/>
    <p:sldId id="742" r:id="rId31"/>
    <p:sldId id="564" r:id="rId32"/>
    <p:sldId id="265" r:id="rId33"/>
    <p:sldId id="743" r:id="rId34"/>
    <p:sldId id="744" r:id="rId35"/>
    <p:sldId id="266" r:id="rId36"/>
    <p:sldId id="745" r:id="rId37"/>
    <p:sldId id="267" r:id="rId38"/>
    <p:sldId id="843" r:id="rId39"/>
    <p:sldId id="268" r:id="rId40"/>
    <p:sldId id="746" r:id="rId41"/>
    <p:sldId id="747" r:id="rId42"/>
    <p:sldId id="269" r:id="rId43"/>
    <p:sldId id="748" r:id="rId44"/>
    <p:sldId id="749" r:id="rId45"/>
    <p:sldId id="750" r:id="rId46"/>
    <p:sldId id="751" r:id="rId47"/>
    <p:sldId id="270" r:id="rId48"/>
    <p:sldId id="565" r:id="rId49"/>
    <p:sldId id="271" r:id="rId50"/>
    <p:sldId id="752" r:id="rId51"/>
    <p:sldId id="272" r:id="rId52"/>
    <p:sldId id="753" r:id="rId53"/>
    <p:sldId id="754" r:id="rId54"/>
    <p:sldId id="755" r:id="rId55"/>
    <p:sldId id="756" r:id="rId56"/>
    <p:sldId id="844" r:id="rId57"/>
    <p:sldId id="273" r:id="rId58"/>
    <p:sldId id="757" r:id="rId59"/>
    <p:sldId id="274" r:id="rId60"/>
    <p:sldId id="640" r:id="rId61"/>
    <p:sldId id="758" r:id="rId62"/>
    <p:sldId id="761" r:id="rId63"/>
    <p:sldId id="762" r:id="rId64"/>
    <p:sldId id="763" r:id="rId65"/>
    <p:sldId id="759" r:id="rId66"/>
    <p:sldId id="760" r:id="rId67"/>
    <p:sldId id="277" r:id="rId68"/>
    <p:sldId id="764" r:id="rId69"/>
    <p:sldId id="765" r:id="rId70"/>
    <p:sldId id="766" r:id="rId71"/>
    <p:sldId id="767" r:id="rId72"/>
    <p:sldId id="768" r:id="rId73"/>
    <p:sldId id="278" r:id="rId74"/>
    <p:sldId id="769" r:id="rId75"/>
    <p:sldId id="770" r:id="rId76"/>
    <p:sldId id="279" r:id="rId77"/>
    <p:sldId id="771" r:id="rId78"/>
    <p:sldId id="845" r:id="rId79"/>
    <p:sldId id="772" r:id="rId80"/>
    <p:sldId id="566" r:id="rId81"/>
    <p:sldId id="773" r:id="rId82"/>
    <p:sldId id="568" r:id="rId83"/>
    <p:sldId id="774" r:id="rId84"/>
    <p:sldId id="280" r:id="rId85"/>
    <p:sldId id="571" r:id="rId86"/>
    <p:sldId id="572" r:id="rId87"/>
    <p:sldId id="573" r:id="rId88"/>
    <p:sldId id="775" r:id="rId89"/>
    <p:sldId id="776" r:id="rId90"/>
    <p:sldId id="285" r:id="rId91"/>
    <p:sldId id="577" r:id="rId92"/>
    <p:sldId id="777" r:id="rId93"/>
    <p:sldId id="778" r:id="rId94"/>
    <p:sldId id="286" r:id="rId95"/>
    <p:sldId id="779" r:id="rId96"/>
    <p:sldId id="780" r:id="rId97"/>
    <p:sldId id="580" r:id="rId98"/>
    <p:sldId id="781" r:id="rId99"/>
    <p:sldId id="782" r:id="rId100"/>
    <p:sldId id="783" r:id="rId101"/>
    <p:sldId id="784" r:id="rId102"/>
    <p:sldId id="288" r:id="rId103"/>
    <p:sldId id="289" r:id="rId104"/>
    <p:sldId id="581" r:id="rId105"/>
    <p:sldId id="290" r:id="rId106"/>
    <p:sldId id="582" r:id="rId107"/>
    <p:sldId id="785" r:id="rId108"/>
    <p:sldId id="786" r:id="rId109"/>
    <p:sldId id="663" r:id="rId110"/>
    <p:sldId id="787" r:id="rId111"/>
    <p:sldId id="665" r:id="rId112"/>
    <p:sldId id="788" r:id="rId113"/>
    <p:sldId id="292" r:id="rId114"/>
    <p:sldId id="789" r:id="rId115"/>
    <p:sldId id="790" r:id="rId116"/>
    <p:sldId id="671" r:id="rId117"/>
    <p:sldId id="791" r:id="rId118"/>
    <p:sldId id="792" r:id="rId119"/>
    <p:sldId id="293" r:id="rId120"/>
    <p:sldId id="793" r:id="rId121"/>
    <p:sldId id="294" r:id="rId122"/>
    <p:sldId id="794" r:id="rId123"/>
    <p:sldId id="795" r:id="rId124"/>
    <p:sldId id="796" r:id="rId125"/>
    <p:sldId id="797" r:id="rId126"/>
    <p:sldId id="798" r:id="rId127"/>
    <p:sldId id="295" r:id="rId128"/>
    <p:sldId id="846" r:id="rId129"/>
    <p:sldId id="799" r:id="rId130"/>
    <p:sldId id="296" r:id="rId131"/>
    <p:sldId id="800" r:id="rId132"/>
    <p:sldId id="297" r:id="rId133"/>
    <p:sldId id="801" r:id="rId134"/>
    <p:sldId id="802" r:id="rId135"/>
    <p:sldId id="847" r:id="rId136"/>
    <p:sldId id="803" r:id="rId137"/>
    <p:sldId id="298" r:id="rId138"/>
    <p:sldId id="804" r:id="rId139"/>
    <p:sldId id="805" r:id="rId140"/>
    <p:sldId id="806" r:id="rId141"/>
    <p:sldId id="807" r:id="rId142"/>
    <p:sldId id="808" r:id="rId143"/>
    <p:sldId id="299" r:id="rId144"/>
    <p:sldId id="809" r:id="rId145"/>
    <p:sldId id="583" r:id="rId146"/>
    <p:sldId id="810" r:id="rId147"/>
    <p:sldId id="811" r:id="rId148"/>
    <p:sldId id="300" r:id="rId149"/>
    <p:sldId id="812" r:id="rId150"/>
    <p:sldId id="813" r:id="rId151"/>
    <p:sldId id="848" r:id="rId152"/>
    <p:sldId id="814" r:id="rId153"/>
    <p:sldId id="815" r:id="rId154"/>
    <p:sldId id="301" r:id="rId155"/>
    <p:sldId id="407" r:id="rId156"/>
    <p:sldId id="816" r:id="rId157"/>
    <p:sldId id="584" r:id="rId158"/>
    <p:sldId id="817" r:id="rId159"/>
    <p:sldId id="818" r:id="rId160"/>
    <p:sldId id="408" r:id="rId161"/>
    <p:sldId id="819" r:id="rId162"/>
    <p:sldId id="409" r:id="rId163"/>
    <p:sldId id="410" r:id="rId164"/>
    <p:sldId id="586" r:id="rId165"/>
    <p:sldId id="704" r:id="rId166"/>
    <p:sldId id="820" r:id="rId167"/>
    <p:sldId id="705" r:id="rId168"/>
    <p:sldId id="821" r:id="rId169"/>
    <p:sldId id="822" r:id="rId170"/>
    <p:sldId id="587" r:id="rId171"/>
    <p:sldId id="411" r:id="rId172"/>
    <p:sldId id="412" r:id="rId173"/>
    <p:sldId id="823" r:id="rId174"/>
    <p:sldId id="824" r:id="rId175"/>
    <p:sldId id="825" r:id="rId176"/>
    <p:sldId id="413" r:id="rId177"/>
    <p:sldId id="826" r:id="rId178"/>
    <p:sldId id="827" r:id="rId179"/>
    <p:sldId id="828" r:id="rId180"/>
    <p:sldId id="829" r:id="rId181"/>
    <p:sldId id="830" r:id="rId182"/>
    <p:sldId id="831" r:id="rId183"/>
    <p:sldId id="414" r:id="rId184"/>
    <p:sldId id="415" r:id="rId185"/>
    <p:sldId id="832" r:id="rId186"/>
    <p:sldId id="833" r:id="rId187"/>
    <p:sldId id="834" r:id="rId188"/>
    <p:sldId id="835" r:id="rId189"/>
    <p:sldId id="836" r:id="rId190"/>
    <p:sldId id="837" r:id="rId191"/>
    <p:sldId id="838" r:id="rId192"/>
    <p:sldId id="839" r:id="rId1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17" autoAdjust="0"/>
    <p:restoredTop sz="94679" autoAdjust="0"/>
  </p:normalViewPr>
  <p:slideViewPr>
    <p:cSldViewPr>
      <p:cViewPr>
        <p:scale>
          <a:sx n="105" d="100"/>
          <a:sy n="105" d="100"/>
        </p:scale>
        <p:origin x="104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7A8FDB14-AA1E-4EB5-B663-7F994C79E780}" type="datetimeFigureOut">
              <a:rPr lang="en-US"/>
              <a:pPr>
                <a:defRPr/>
              </a:pPr>
              <a:t>9/21/19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0E158F7-5D6E-469E-971F-44343C1E1632}" type="slidenum">
              <a:rPr lang="en-US" altLang="en-US"/>
              <a:pPr/>
              <a:t>‹#›</a:t>
            </a:fld>
            <a:endParaRPr lang="en-US" altLang="en-US"/>
          </a:p>
        </p:txBody>
      </p:sp>
    </p:spTree>
    <p:extLst>
      <p:ext uri="{BB962C8B-B14F-4D97-AF65-F5344CB8AC3E}">
        <p14:creationId xmlns:p14="http://schemas.microsoft.com/office/powerpoint/2010/main" val="426496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7BF5FA4-D50C-4761-84FB-06D2782383B4}" type="datetimeFigureOut">
              <a:rPr lang="en-US"/>
              <a:pPr>
                <a:defRPr/>
              </a:pPr>
              <a:t>9/21/19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BEE1464-B35A-437A-B6A0-4D1F998B5407}" type="slidenum">
              <a:rPr lang="en-US" altLang="en-US"/>
              <a:pPr/>
              <a:t>‹#›</a:t>
            </a:fld>
            <a:endParaRPr lang="en-US" altLang="en-US"/>
          </a:p>
        </p:txBody>
      </p:sp>
    </p:spTree>
    <p:extLst>
      <p:ext uri="{BB962C8B-B14F-4D97-AF65-F5344CB8AC3E}">
        <p14:creationId xmlns:p14="http://schemas.microsoft.com/office/powerpoint/2010/main" val="81848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192</a:t>
            </a:fld>
            <a:endParaRPr lang="en-US" altLang="en-US"/>
          </a:p>
        </p:txBody>
      </p:sp>
    </p:spTree>
    <p:extLst>
      <p:ext uri="{BB962C8B-B14F-4D97-AF65-F5344CB8AC3E}">
        <p14:creationId xmlns:p14="http://schemas.microsoft.com/office/powerpoint/2010/main" val="445507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E865D951-09F7-4733-BA15-72FB296491EA}" type="slidenum">
              <a:rPr lang="en-US" altLang="en-US" smtClean="0"/>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©1992-2017 by Pearson Education, Inc. All Rights Reserved.</a:t>
            </a:r>
          </a:p>
        </p:txBody>
      </p:sp>
    </p:spTree>
    <p:extLst>
      <p:ext uri="{BB962C8B-B14F-4D97-AF65-F5344CB8AC3E}">
        <p14:creationId xmlns:p14="http://schemas.microsoft.com/office/powerpoint/2010/main" val="4087792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033A1C15-BE24-4DAE-954A-76996E47127F}" type="slidenum">
              <a:rPr lang="en-US" altLang="en-US" smtClean="0"/>
              <a:pPr/>
              <a:t>‹#›</a:t>
            </a:fld>
            <a:endParaRPr lang="en-US" altLang="en-US"/>
          </a:p>
        </p:txBody>
      </p:sp>
    </p:spTree>
    <p:extLst>
      <p:ext uri="{BB962C8B-B14F-4D97-AF65-F5344CB8AC3E}">
        <p14:creationId xmlns:p14="http://schemas.microsoft.com/office/powerpoint/2010/main" val="214155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806F04BE-B235-4DB8-90AF-57A1D6522E3E}" type="slidenum">
              <a:rPr lang="en-US" altLang="en-US" smtClean="0"/>
              <a:pPr/>
              <a:t>‹#›</a:t>
            </a:fld>
            <a:endParaRPr lang="en-US" altLang="en-US"/>
          </a:p>
        </p:txBody>
      </p:sp>
    </p:spTree>
    <p:extLst>
      <p:ext uri="{BB962C8B-B14F-4D97-AF65-F5344CB8AC3E}">
        <p14:creationId xmlns:p14="http://schemas.microsoft.com/office/powerpoint/2010/main" val="88837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4BEFDB2-A1DB-483D-996B-A502CEACAF34}" type="slidenum">
              <a:rPr lang="en-US" altLang="en-US" smtClean="0"/>
              <a:pPr/>
              <a:t>‹#›</a:t>
            </a:fld>
            <a:endParaRPr lang="en-US" altLang="en-US"/>
          </a:p>
        </p:txBody>
      </p:sp>
    </p:spTree>
    <p:extLst>
      <p:ext uri="{BB962C8B-B14F-4D97-AF65-F5344CB8AC3E}">
        <p14:creationId xmlns:p14="http://schemas.microsoft.com/office/powerpoint/2010/main" val="49598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©1992-2017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980E0900-0A0A-4C45-B8D9-9422D38E881B}" type="slidenum">
              <a:rPr lang="en-US" altLang="en-US" smtClean="0"/>
              <a:pPr/>
              <a:t>‹#›</a:t>
            </a:fld>
            <a:endParaRPr lang="en-US" altLang="en-US"/>
          </a:p>
        </p:txBody>
      </p:sp>
    </p:spTree>
    <p:extLst>
      <p:ext uri="{BB962C8B-B14F-4D97-AF65-F5344CB8AC3E}">
        <p14:creationId xmlns:p14="http://schemas.microsoft.com/office/powerpoint/2010/main" val="258104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7" name="Footer Placeholder 4"/>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42798C15-1B62-423E-B80F-673BCF7BDF21}" type="slidenum">
              <a:rPr lang="en-US" altLang="en-US" smtClean="0"/>
              <a:pPr/>
              <a:t>‹#›</a:t>
            </a:fld>
            <a:endParaRPr lang="en-US" altLang="en-US"/>
          </a:p>
        </p:txBody>
      </p:sp>
    </p:spTree>
    <p:extLst>
      <p:ext uri="{BB962C8B-B14F-4D97-AF65-F5344CB8AC3E}">
        <p14:creationId xmlns:p14="http://schemas.microsoft.com/office/powerpoint/2010/main" val="19942278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32665D06-5545-401A-9A4D-DBE8EEF878A6}" type="slidenum">
              <a:rPr lang="en-US" altLang="en-US" smtClean="0"/>
              <a:pPr/>
              <a:t>‹#›</a:t>
            </a:fld>
            <a:endParaRPr lang="en-US" altLang="en-US"/>
          </a:p>
        </p:txBody>
      </p:sp>
    </p:spTree>
    <p:extLst>
      <p:ext uri="{BB962C8B-B14F-4D97-AF65-F5344CB8AC3E}">
        <p14:creationId xmlns:p14="http://schemas.microsoft.com/office/powerpoint/2010/main" val="151198011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pPr>
              <a:defRPr/>
            </a:pPr>
            <a:endParaRPr lang="en-US" dirty="0"/>
          </a:p>
        </p:txBody>
      </p:sp>
      <p:sp>
        <p:nvSpPr>
          <p:cNvPr id="8" name="Footer Placeholder 7"/>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808E8E15-D8F3-4658-8B29-A57CD7EECD68}" type="slidenum">
              <a:rPr lang="en-US" altLang="en-US" smtClean="0"/>
              <a:pPr/>
              <a:t>‹#›</a:t>
            </a:fld>
            <a:endParaRPr lang="en-US" altLang="en-US"/>
          </a:p>
        </p:txBody>
      </p:sp>
    </p:spTree>
    <p:extLst>
      <p:ext uri="{BB962C8B-B14F-4D97-AF65-F5344CB8AC3E}">
        <p14:creationId xmlns:p14="http://schemas.microsoft.com/office/powerpoint/2010/main" val="75862254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pPr>
              <a:defRPr/>
            </a:pPr>
            <a:endParaRPr lang="en-US" dirty="0"/>
          </a:p>
        </p:txBody>
      </p:sp>
      <p:sp>
        <p:nvSpPr>
          <p:cNvPr id="4" name="Footer Placeholder 3"/>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C0699EF0-9CA1-4612-AF71-4D85400F5F2A}" type="slidenum">
              <a:rPr lang="en-US" altLang="en-US" smtClean="0"/>
              <a:pPr/>
              <a:t>‹#›</a:t>
            </a:fld>
            <a:endParaRPr lang="en-US" altLang="en-US"/>
          </a:p>
        </p:txBody>
      </p:sp>
    </p:spTree>
    <p:extLst>
      <p:ext uri="{BB962C8B-B14F-4D97-AF65-F5344CB8AC3E}">
        <p14:creationId xmlns:p14="http://schemas.microsoft.com/office/powerpoint/2010/main" val="377284741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1"/>
          <p:cNvSpPr>
            <a:spLocks noGrp="1"/>
          </p:cNvSpPr>
          <p:nvPr>
            <p:ph type="ftr" sz="quarter" idx="11"/>
          </p:nvPr>
        </p:nvSpPr>
        <p:spPr>
          <a:xfrm>
            <a:off x="3962399" y="6408738"/>
            <a:ext cx="4684713" cy="365125"/>
          </a:xfrm>
        </p:spPr>
        <p:txBody>
          <a:bodyPr/>
          <a:lstStyle>
            <a:lvl1pPr>
              <a:defRPr/>
            </a:lvl1pPr>
          </a:lstStyle>
          <a:p>
            <a:pPr>
              <a:defRPr/>
            </a:pPr>
            <a:r>
              <a:rPr lang="en-US"/>
              <a:t>©1992-2017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3C78DC6A-616D-4D8F-8670-FB75CF20481A}" type="slidenum">
              <a:rPr lang="en-US" altLang="en-US" smtClean="0"/>
              <a:pPr/>
              <a:t>‹#›</a:t>
            </a:fld>
            <a:endParaRPr lang="en-US" altLang="en-US"/>
          </a:p>
        </p:txBody>
      </p:sp>
    </p:spTree>
    <p:extLst>
      <p:ext uri="{BB962C8B-B14F-4D97-AF65-F5344CB8AC3E}">
        <p14:creationId xmlns:p14="http://schemas.microsoft.com/office/powerpoint/2010/main" val="196146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6B3527CD-9750-41AF-939D-CED8B6D2553B}" type="slidenum">
              <a:rPr lang="en-US" altLang="en-US" smtClean="0"/>
              <a:pPr/>
              <a:t>‹#›</a:t>
            </a:fld>
            <a:endParaRPr lang="en-US" altLang="en-US"/>
          </a:p>
        </p:txBody>
      </p:sp>
    </p:spTree>
    <p:extLst>
      <p:ext uri="{BB962C8B-B14F-4D97-AF65-F5344CB8AC3E}">
        <p14:creationId xmlns:p14="http://schemas.microsoft.com/office/powerpoint/2010/main" val="11681976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©1992-2017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D82451C6-D1F6-42F5-8419-5ACFAB273283}" type="slidenum">
              <a:rPr lang="en-US" altLang="en-US" smtClean="0"/>
              <a:pPr/>
              <a:t>‹#›</a:t>
            </a:fld>
            <a:endParaRPr lang="en-US" altLang="en-US"/>
          </a:p>
        </p:txBody>
      </p:sp>
    </p:spTree>
    <p:extLst>
      <p:ext uri="{BB962C8B-B14F-4D97-AF65-F5344CB8AC3E}">
        <p14:creationId xmlns:p14="http://schemas.microsoft.com/office/powerpoint/2010/main" val="37994767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©1992-2017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0943B1F8-F3A6-45EB-A756-797780CE791D}" type="slidenum">
              <a:rPr lang="en-US" altLang="en-US" smtClean="0"/>
              <a:pPr/>
              <a:t>‹#›</a:t>
            </a:fld>
            <a:endParaRPr lang="en-US" altLang="en-US"/>
          </a:p>
        </p:txBody>
      </p:sp>
    </p:spTree>
    <p:extLst>
      <p:ext uri="{BB962C8B-B14F-4D97-AF65-F5344CB8AC3E}">
        <p14:creationId xmlns:p14="http://schemas.microsoft.com/office/powerpoint/2010/main" val="3318952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br>
              <a:rPr lang="en-US" dirty="0">
                <a:solidFill>
                  <a:srgbClr val="3380E6"/>
                </a:solidFill>
                <a:latin typeface="Goudy Sans Medium"/>
              </a:rPr>
            </a:br>
            <a:r>
              <a:rPr lang="en-US" dirty="0">
                <a:solidFill>
                  <a:srgbClr val="3380E6"/>
                </a:solidFill>
                <a:latin typeface="Goudy Sans Medium"/>
              </a:rPr>
              <a:t>Functions and an </a:t>
            </a:r>
            <a:br>
              <a:rPr lang="en-US" dirty="0">
                <a:solidFill>
                  <a:srgbClr val="3380E6"/>
                </a:solidFill>
                <a:latin typeface="Goudy Sans Medium"/>
              </a:rPr>
            </a:br>
            <a:r>
              <a:rPr lang="en-US" dirty="0">
                <a:solidFill>
                  <a:srgbClr val="3380E6"/>
                </a:solidFill>
                <a:latin typeface="Goudy Sans Medium"/>
              </a:rPr>
              <a:t>Introduction to Recursion</a:t>
            </a:r>
          </a:p>
        </p:txBody>
      </p:sp>
      <p:sp>
        <p:nvSpPr>
          <p:cNvPr id="10243" name="Subtitle 3"/>
          <p:cNvSpPr>
            <a:spLocks noGrp="1"/>
          </p:cNvSpPr>
          <p:nvPr>
            <p:ph type="subTitle" idx="1"/>
          </p:nvPr>
        </p:nvSpPr>
        <p:spPr/>
        <p:txBody>
          <a:bodyPr/>
          <a:lstStyle/>
          <a:p>
            <a:pPr marR="0" eaLnBrk="1" hangingPunct="1"/>
            <a:r>
              <a:rPr lang="en-US" altLang="en-US"/>
              <a:t>Chapter 6 of C</a:t>
            </a:r>
            <a:r>
              <a:rPr lang="en-US" altLang="en-US" dirty="0"/>
              <a:t>++ How to Program, 9/e</a:t>
            </a:r>
          </a:p>
          <a:p>
            <a:pPr marR="0" eaLnBrk="1" hangingPunct="1"/>
            <a:endParaRPr lang="en-US" altLang="en-US" dirty="0"/>
          </a:p>
        </p:txBody>
      </p:sp>
      <p:sp>
        <p:nvSpPr>
          <p:cNvPr id="5" name="Footer Placeholder 4"/>
          <p:cNvSpPr>
            <a:spLocks noGrp="1"/>
          </p:cNvSpPr>
          <p:nvPr>
            <p:ph type="ftr" sz="quarter" idx="12"/>
          </p:nvPr>
        </p:nvSpPr>
        <p:spPr/>
        <p:txBody>
          <a:bodyPr/>
          <a:lstStyle/>
          <a:p>
            <a:pPr>
              <a:defRPr/>
            </a:pPr>
            <a:r>
              <a:rPr lang="en-US"/>
              <a:t>©1992-2017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5388"/>
            <a:ext cx="9144000" cy="44660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39264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0912"/>
            <a:ext cx="9144000" cy="5516175"/>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34951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102"/>
            <a:ext cx="9144000" cy="6463795"/>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05841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a:t>
            </a:r>
          </a:p>
        </p:txBody>
      </p:sp>
      <p:sp>
        <p:nvSpPr>
          <p:cNvPr id="13209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To understand how C++ performs function calls, we first need to consider a data structure (i.e., collection of related data items) known as a </a:t>
            </a:r>
            <a:r>
              <a:rPr lang="en-US" altLang="en-US" dirty="0">
                <a:solidFill>
                  <a:srgbClr val="0000FF"/>
                </a:solidFill>
                <a:latin typeface="Cambria" panose="02040503050406030204" pitchFamily="18" charset="0"/>
              </a:rPr>
              <a:t>stack</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Analogous to a pile of dishes.</a:t>
            </a:r>
          </a:p>
          <a:p>
            <a:pPr lvl="1" eaLnBrk="1" hangingPunct="1"/>
            <a:r>
              <a:rPr lang="en-US" altLang="en-US" dirty="0">
                <a:solidFill>
                  <a:srgbClr val="000000"/>
                </a:solidFill>
                <a:latin typeface="Cambria" panose="02040503050406030204" pitchFamily="18" charset="0"/>
              </a:rPr>
              <a:t>When a dish is placed on the pile, it’s normally placed at the </a:t>
            </a:r>
            <a:r>
              <a:rPr lang="en-US" altLang="en-US" i="1" dirty="0">
                <a:solidFill>
                  <a:srgbClr val="000000"/>
                </a:solidFill>
                <a:latin typeface="Cambria" panose="02040503050406030204" pitchFamily="18" charset="0"/>
              </a:rPr>
              <a:t>top</a:t>
            </a:r>
            <a:r>
              <a:rPr lang="en-US" altLang="en-US" dirty="0">
                <a:solidFill>
                  <a:srgbClr val="000000"/>
                </a:solidFill>
                <a:latin typeface="Cambria" panose="02040503050406030204" pitchFamily="18" charset="0"/>
              </a:rPr>
              <a:t>—referred to as </a:t>
            </a:r>
            <a:r>
              <a:rPr lang="en-US" altLang="en-US" dirty="0">
                <a:solidFill>
                  <a:srgbClr val="0000FF"/>
                </a:solidFill>
                <a:latin typeface="Cambria" panose="02040503050406030204" pitchFamily="18" charset="0"/>
              </a:rPr>
              <a:t>pushing</a:t>
            </a:r>
            <a:r>
              <a:rPr lang="en-US" altLang="en-US" dirty="0">
                <a:solidFill>
                  <a:srgbClr val="000000"/>
                </a:solidFill>
                <a:latin typeface="Cambria" panose="02040503050406030204" pitchFamily="18" charset="0"/>
              </a:rPr>
              <a:t>.</a:t>
            </a:r>
          </a:p>
          <a:p>
            <a:pPr lvl="1" eaLnBrk="1" hangingPunct="1"/>
            <a:r>
              <a:rPr lang="en-US" altLang="en-US" dirty="0">
                <a:solidFill>
                  <a:srgbClr val="000000"/>
                </a:solidFill>
                <a:latin typeface="Cambria" panose="02040503050406030204" pitchFamily="18" charset="0"/>
              </a:rPr>
              <a:t>Similarly, when a dish is removed from the pile, it’s normally removed from the top—referred to as </a:t>
            </a:r>
            <a:r>
              <a:rPr lang="en-US" altLang="en-US" dirty="0">
                <a:solidFill>
                  <a:srgbClr val="0000FF"/>
                </a:solidFill>
                <a:latin typeface="Cambria" panose="02040503050406030204" pitchFamily="18" charset="0"/>
              </a:rPr>
              <a:t>popping</a:t>
            </a:r>
            <a:r>
              <a:rPr lang="en-US" altLang="en-US" dirty="0">
                <a:solidFill>
                  <a:srgbClr val="000000"/>
                </a:solidFill>
                <a:latin typeface="Cambria" panose="02040503050406030204" pitchFamily="18" charset="0"/>
              </a:rPr>
              <a:t>.</a:t>
            </a:r>
          </a:p>
          <a:p>
            <a:pPr eaLnBrk="1" hangingPunct="1"/>
            <a:r>
              <a:rPr lang="en-US" altLang="en-US" dirty="0">
                <a:solidFill>
                  <a:srgbClr val="0000FF"/>
                </a:solidFill>
                <a:latin typeface="Cambria" panose="02040503050406030204" pitchFamily="18" charset="0"/>
              </a:rPr>
              <a:t>Last-in, first-out (LIFO) data structures</a:t>
            </a:r>
            <a:r>
              <a:rPr lang="en-US" altLang="en-US" dirty="0">
                <a:solidFill>
                  <a:srgbClr val="000000"/>
                </a:solidFill>
                <a:latin typeface="Cambria" panose="02040503050406030204" pitchFamily="18" charset="0"/>
              </a:rPr>
              <a:t>—the last item pushed (inserted) is the first item popped (removed).</a:t>
            </a:r>
          </a:p>
        </p:txBody>
      </p:sp>
      <p:sp>
        <p:nvSpPr>
          <p:cNvPr id="1085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Function-Call Stack</a:t>
            </a:r>
          </a:p>
          <a:p>
            <a:pPr eaLnBrk="1" hangingPunct="1">
              <a:lnSpc>
                <a:spcPct val="90000"/>
              </a:lnSpc>
              <a:defRPr/>
            </a:pPr>
            <a:r>
              <a:rPr lang="en-US" sz="2300" dirty="0">
                <a:solidFill>
                  <a:srgbClr val="000000"/>
                </a:solidFill>
                <a:latin typeface="Cambria" panose="02040503050406030204" pitchFamily="18" charset="0"/>
              </a:rPr>
              <a:t>One of the most important mechanisms for computer science students to understand is the </a:t>
            </a:r>
            <a:r>
              <a:rPr lang="en-US" sz="2300" dirty="0">
                <a:solidFill>
                  <a:srgbClr val="0000FF"/>
                </a:solidFill>
                <a:latin typeface="Cambria" panose="02040503050406030204" pitchFamily="18" charset="0"/>
              </a:rPr>
              <a:t>function call stack</a:t>
            </a:r>
            <a:r>
              <a:rPr lang="en-US" sz="2300" dirty="0">
                <a:solidFill>
                  <a:srgbClr val="000000"/>
                </a:solidFill>
                <a:latin typeface="Cambria" panose="02040503050406030204" pitchFamily="18" charset="0"/>
              </a:rPr>
              <a:t> (or </a:t>
            </a:r>
            <a:r>
              <a:rPr lang="en-US" sz="2300" dirty="0">
                <a:solidFill>
                  <a:srgbClr val="0000FF"/>
                </a:solidFill>
                <a:latin typeface="Cambria" panose="02040503050406030204" pitchFamily="18" charset="0"/>
              </a:rPr>
              <a:t>program execution stack</a:t>
            </a:r>
            <a:r>
              <a:rPr lang="en-US" sz="2300" dirty="0">
                <a:solidFill>
                  <a:srgbClr val="000000"/>
                </a:solidFill>
                <a:latin typeface="Cambria" panose="02040503050406030204" pitchFamily="18" charset="0"/>
              </a:rPr>
              <a:t>).</a:t>
            </a:r>
          </a:p>
          <a:p>
            <a:pPr lvl="1" eaLnBrk="1" hangingPunct="1">
              <a:lnSpc>
                <a:spcPct val="90000"/>
              </a:lnSpc>
              <a:defRPr/>
            </a:pPr>
            <a:r>
              <a:rPr lang="en-US" sz="2100" dirty="0">
                <a:solidFill>
                  <a:srgbClr val="000000"/>
                </a:solidFill>
                <a:latin typeface="Cambria" panose="02040503050406030204" pitchFamily="18" charset="0"/>
              </a:rPr>
              <a:t>supports the function call/return mechanism.</a:t>
            </a:r>
          </a:p>
          <a:p>
            <a:pPr lvl="1" eaLnBrk="1" hangingPunct="1">
              <a:lnSpc>
                <a:spcPct val="90000"/>
              </a:lnSpc>
              <a:defRPr/>
            </a:pPr>
            <a:r>
              <a:rPr lang="en-US" sz="2100" dirty="0">
                <a:solidFill>
                  <a:srgbClr val="000000"/>
                </a:solidFill>
                <a:latin typeface="Cambria" panose="02040503050406030204" pitchFamily="18" charset="0"/>
              </a:rPr>
              <a:t>Also supports the creation, maintenance and destruction of each called function’s automatic variables.</a:t>
            </a: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Stack Frames</a:t>
            </a:r>
          </a:p>
          <a:p>
            <a:pPr eaLnBrk="1" hangingPunct="1">
              <a:lnSpc>
                <a:spcPct val="90000"/>
              </a:lnSpc>
              <a:defRPr/>
            </a:pPr>
            <a:r>
              <a:rPr lang="en-US" sz="2400" dirty="0">
                <a:solidFill>
                  <a:srgbClr val="000000"/>
                </a:solidFill>
                <a:latin typeface="Cambria" panose="02040503050406030204" pitchFamily="18" charset="0"/>
              </a:rPr>
              <a:t>Each function eventually must return control to the function that called it.</a:t>
            </a:r>
          </a:p>
          <a:p>
            <a:pPr eaLnBrk="1" hangingPunct="1">
              <a:lnSpc>
                <a:spcPct val="90000"/>
              </a:lnSpc>
              <a:defRPr/>
            </a:pPr>
            <a:r>
              <a:rPr lang="en-US" sz="2400" dirty="0">
                <a:solidFill>
                  <a:srgbClr val="000000"/>
                </a:solidFill>
                <a:latin typeface="Cambria" panose="02040503050406030204" pitchFamily="18" charset="0"/>
              </a:rPr>
              <a:t>Each time a function calls another function, an entry is pushed onto the function call stack.</a:t>
            </a:r>
          </a:p>
          <a:p>
            <a:pPr lvl="1" eaLnBrk="1" hangingPunct="1">
              <a:lnSpc>
                <a:spcPct val="90000"/>
              </a:lnSpc>
              <a:defRPr/>
            </a:pPr>
            <a:r>
              <a:rPr lang="en-US" sz="2400" dirty="0">
                <a:solidFill>
                  <a:srgbClr val="000000"/>
                </a:solidFill>
                <a:latin typeface="Cambria" panose="02040503050406030204" pitchFamily="18" charset="0"/>
              </a:rPr>
              <a:t>This entry, called a </a:t>
            </a:r>
            <a:r>
              <a:rPr lang="en-US" sz="2400" dirty="0">
                <a:solidFill>
                  <a:srgbClr val="0000FF"/>
                </a:solidFill>
                <a:latin typeface="Cambria" panose="02040503050406030204" pitchFamily="18" charset="0"/>
              </a:rPr>
              <a:t>stack frame</a:t>
            </a:r>
            <a:r>
              <a:rPr lang="en-US" sz="2400" dirty="0">
                <a:solidFill>
                  <a:srgbClr val="000000"/>
                </a:solidFill>
                <a:latin typeface="Cambria" panose="02040503050406030204" pitchFamily="18" charset="0"/>
              </a:rPr>
              <a:t> or an </a:t>
            </a:r>
            <a:r>
              <a:rPr lang="en-US" sz="2400" dirty="0">
                <a:solidFill>
                  <a:srgbClr val="0000FF"/>
                </a:solidFill>
                <a:latin typeface="Cambria" panose="02040503050406030204" pitchFamily="18" charset="0"/>
              </a:rPr>
              <a:t>activation record</a:t>
            </a:r>
            <a:r>
              <a:rPr lang="en-US" sz="2400" dirty="0">
                <a:solidFill>
                  <a:srgbClr val="000000"/>
                </a:solidFill>
                <a:latin typeface="Cambria" panose="02040503050406030204" pitchFamily="18" charset="0"/>
              </a:rPr>
              <a:t>, contains the </a:t>
            </a:r>
            <a:r>
              <a:rPr lang="en-US" sz="2400" i="1" dirty="0">
                <a:solidFill>
                  <a:srgbClr val="000000"/>
                </a:solidFill>
                <a:latin typeface="Cambria" panose="02040503050406030204" pitchFamily="18" charset="0"/>
              </a:rPr>
              <a:t>return address </a:t>
            </a:r>
            <a:r>
              <a:rPr lang="en-US" sz="2400" dirty="0">
                <a:solidFill>
                  <a:srgbClr val="000000"/>
                </a:solidFill>
                <a:latin typeface="Cambria" panose="02040503050406030204" pitchFamily="18" charset="0"/>
              </a:rPr>
              <a:t>that the called function needs in order to return to the calling function.</a:t>
            </a:r>
          </a:p>
          <a:p>
            <a:pPr lvl="1" eaLnBrk="1" hangingPunct="1">
              <a:lnSpc>
                <a:spcPct val="90000"/>
              </a:lnSpc>
              <a:defRPr/>
            </a:pPr>
            <a:endParaRPr lang="en-US" sz="2400" dirty="0">
              <a:solidFill>
                <a:srgbClr val="000000"/>
              </a:solidFill>
              <a:latin typeface="Cambria" panose="02040503050406030204" pitchFamily="18" charset="0"/>
            </a:endParaRP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Automatic Local Variables and Stack Frames</a:t>
            </a:r>
          </a:p>
          <a:p>
            <a:pPr eaLnBrk="1" hangingPunct="1">
              <a:lnSpc>
                <a:spcPct val="90000"/>
              </a:lnSpc>
              <a:defRPr/>
            </a:pPr>
            <a:r>
              <a:rPr lang="en-US" sz="2400" dirty="0">
                <a:solidFill>
                  <a:srgbClr val="000000"/>
                </a:solidFill>
                <a:latin typeface="Cambria" panose="02040503050406030204" pitchFamily="18" charset="0"/>
              </a:rPr>
              <a:t>When a function call returns, the stack frame for the function call is </a:t>
            </a:r>
            <a:r>
              <a:rPr lang="en-US" sz="2400" i="1" dirty="0">
                <a:solidFill>
                  <a:srgbClr val="000000"/>
                </a:solidFill>
                <a:latin typeface="Cambria" panose="02040503050406030204" pitchFamily="18" charset="0"/>
              </a:rPr>
              <a:t>popped</a:t>
            </a:r>
            <a:r>
              <a:rPr lang="en-US" sz="2400" dirty="0">
                <a:solidFill>
                  <a:srgbClr val="000000"/>
                </a:solidFill>
                <a:latin typeface="Cambria" panose="02040503050406030204" pitchFamily="18" charset="0"/>
              </a:rPr>
              <a:t>, and control transfers to the return address in the popped stack frame.</a:t>
            </a:r>
          </a:p>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Stack Overflow</a:t>
            </a:r>
          </a:p>
          <a:p>
            <a:pPr eaLnBrk="1" hangingPunct="1">
              <a:lnSpc>
                <a:spcPct val="90000"/>
              </a:lnSpc>
              <a:defRPr/>
            </a:pPr>
            <a:r>
              <a:rPr lang="en-US" sz="2400" dirty="0">
                <a:solidFill>
                  <a:srgbClr val="000000"/>
                </a:solidFill>
                <a:latin typeface="Cambria" panose="02040503050406030204" pitchFamily="18" charset="0"/>
              </a:rPr>
              <a:t>The amount of memory in a computer is finite, so only a certain amount of memory can be used to store activation records on the function call stack. </a:t>
            </a:r>
          </a:p>
          <a:p>
            <a:pPr eaLnBrk="1" hangingPunct="1">
              <a:lnSpc>
                <a:spcPct val="90000"/>
              </a:lnSpc>
              <a:defRPr/>
            </a:pPr>
            <a:r>
              <a:rPr lang="en-US" sz="2400" dirty="0">
                <a:solidFill>
                  <a:srgbClr val="000000"/>
                </a:solidFill>
                <a:latin typeface="Cambria" panose="02040503050406030204" pitchFamily="18" charset="0"/>
              </a:rPr>
              <a:t>If more function calls occur than can have their activation records stored on the function call stack, an a fatal error known as </a:t>
            </a:r>
            <a:r>
              <a:rPr lang="en-US" sz="2400" dirty="0">
                <a:solidFill>
                  <a:srgbClr val="0000FF"/>
                </a:solidFill>
                <a:latin typeface="Cambria" panose="02040503050406030204" pitchFamily="18" charset="0"/>
              </a:rPr>
              <a:t>stack overflow</a:t>
            </a:r>
            <a:r>
              <a:rPr lang="en-US" sz="2400" dirty="0">
                <a:solidFill>
                  <a:srgbClr val="000000"/>
                </a:solidFill>
                <a:latin typeface="Cambria" panose="02040503050406030204" pitchFamily="18" charset="0"/>
              </a:rPr>
              <a:t> occurs.</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Function Call Stack in Action</a:t>
            </a:r>
          </a:p>
          <a:p>
            <a:pPr eaLnBrk="1" hangingPunct="1">
              <a:lnSpc>
                <a:spcPct val="90000"/>
              </a:lnSpc>
              <a:defRPr/>
            </a:pPr>
            <a:r>
              <a:rPr lang="en-US" sz="2400" dirty="0">
                <a:solidFill>
                  <a:srgbClr val="000000"/>
                </a:solidFill>
                <a:latin typeface="Cambria" panose="02040503050406030204" pitchFamily="18" charset="0"/>
              </a:rPr>
              <a:t>Now let’s consider how the call stack supports the operation of a square function called by main (Fig. 6.12). </a:t>
            </a:r>
          </a:p>
          <a:p>
            <a:pPr eaLnBrk="1" hangingPunct="1">
              <a:lnSpc>
                <a:spcPct val="90000"/>
              </a:lnSpc>
              <a:defRPr/>
            </a:pPr>
            <a:r>
              <a:rPr lang="en-US" sz="2400" dirty="0">
                <a:solidFill>
                  <a:srgbClr val="000000"/>
                </a:solidFill>
                <a:latin typeface="Cambria" panose="02040503050406030204" pitchFamily="18" charset="0"/>
              </a:rPr>
              <a:t>First the operating system calls main—this pushes an activation record onto the stack (shown in Fig. 6.13). </a:t>
            </a:r>
          </a:p>
          <a:p>
            <a:pPr eaLnBrk="1" hangingPunct="1">
              <a:lnSpc>
                <a:spcPct val="90000"/>
              </a:lnSpc>
              <a:defRPr/>
            </a:pPr>
            <a:r>
              <a:rPr lang="en-US" sz="2400" dirty="0">
                <a:solidFill>
                  <a:srgbClr val="000000"/>
                </a:solidFill>
                <a:latin typeface="Cambria" panose="02040503050406030204" pitchFamily="18" charset="0"/>
              </a:rPr>
              <a:t>The activation record tells main how to return to the operating system (i.e., transfer to return address R1) and contains the space for main’s automatic variable (i.e., a, which is initialized to 10).</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1000"/>
            <a:ext cx="9150668" cy="59436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78220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024"/>
            <a:ext cx="9129656" cy="593977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965383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Function Call Stack and Activation Records (cont.)</a:t>
            </a:r>
          </a:p>
        </p:txBody>
      </p:sp>
      <p:sp>
        <p:nvSpPr>
          <p:cNvPr id="140291" name="Text Placeholder 2"/>
          <p:cNvSpPr>
            <a:spLocks noGrp="1"/>
          </p:cNvSpPr>
          <p:nvPr>
            <p:ph type="body" idx="1"/>
          </p:nvPr>
        </p:nvSpPr>
        <p:spPr/>
        <p:txBody>
          <a:bodyPr/>
          <a:lstStyle/>
          <a:p>
            <a:pPr eaLnBrk="1" hangingPunct="1">
              <a:lnSpc>
                <a:spcPct val="90000"/>
              </a:lnSpc>
            </a:pPr>
            <a:r>
              <a:rPr lang="en-US" altLang="en-US" sz="2400" dirty="0">
                <a:solidFill>
                  <a:srgbClr val="000000"/>
                </a:solidFill>
                <a:latin typeface="Cambria" panose="02040503050406030204" pitchFamily="18" charset="0"/>
              </a:rPr>
              <a:t>Function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—before returning to the operating system—now calls function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in line 12 of Fig. 6.12. </a:t>
            </a:r>
          </a:p>
          <a:p>
            <a:pPr eaLnBrk="1" hangingPunct="1">
              <a:lnSpc>
                <a:spcPct val="90000"/>
              </a:lnSpc>
            </a:pPr>
            <a:r>
              <a:rPr lang="en-US" altLang="en-US" sz="2400" dirty="0">
                <a:solidFill>
                  <a:srgbClr val="000000"/>
                </a:solidFill>
                <a:latin typeface="Cambria" panose="02040503050406030204" pitchFamily="18" charset="0"/>
              </a:rPr>
              <a:t>This causes a stack frame for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(lines 16–18) to be pushed onto the function call stack (Fig. 6.14). </a:t>
            </a:r>
          </a:p>
          <a:p>
            <a:pPr eaLnBrk="1" hangingPunct="1">
              <a:lnSpc>
                <a:spcPct val="90000"/>
              </a:lnSpc>
            </a:pPr>
            <a:r>
              <a:rPr lang="en-US" altLang="en-US" sz="2400" dirty="0">
                <a:solidFill>
                  <a:srgbClr val="000000"/>
                </a:solidFill>
                <a:latin typeface="Cambria" panose="02040503050406030204" pitchFamily="18" charset="0"/>
              </a:rPr>
              <a:t>This stack frame contains the return address that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needs to return to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 (i.e., R2) and the memory for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automatic variable (i.e., </a:t>
            </a:r>
            <a:r>
              <a:rPr lang="en-US" altLang="en-US" sz="2400" dirty="0">
                <a:solidFill>
                  <a:srgbClr val="000000"/>
                </a:solidFill>
                <a:latin typeface="Consolas" panose="020B0609020204030204" pitchFamily="49" charset="0"/>
              </a:rPr>
              <a:t>x</a:t>
            </a:r>
            <a:r>
              <a:rPr lang="en-US" altLang="en-US" sz="2400" dirty="0">
                <a:solidFill>
                  <a:srgbClr val="000000"/>
                </a:solidFill>
                <a:latin typeface="Cambria" panose="02040503050406030204" pitchFamily="18" charset="0"/>
              </a:rPr>
              <a:t>).</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Arial"/>
              </a:rPr>
              <a:t>Math Library Functions</a:t>
            </a:r>
          </a:p>
        </p:txBody>
      </p:sp>
      <p:sp>
        <p:nvSpPr>
          <p:cNvPr id="20483" name="Text Placeholder 2"/>
          <p:cNvSpPr>
            <a:spLocks noGrp="1"/>
          </p:cNvSpPr>
          <p:nvPr>
            <p:ph type="body" idx="1"/>
          </p:nvPr>
        </p:nvSpPr>
        <p:spPr/>
        <p:txBody>
          <a:bodyPr/>
          <a:lstStyle/>
          <a:p>
            <a:pPr eaLnBrk="1" hangingPunct="1">
              <a:lnSpc>
                <a:spcPct val="80000"/>
              </a:lnSpc>
            </a:pPr>
            <a:r>
              <a:rPr lang="en-US" altLang="en-US" sz="2300" dirty="0">
                <a:solidFill>
                  <a:srgbClr val="000000"/>
                </a:solidFill>
                <a:latin typeface="Cambria" panose="02040503050406030204" pitchFamily="18" charset="0"/>
              </a:rPr>
              <a:t>Sometimes functions are </a:t>
            </a:r>
            <a:r>
              <a:rPr lang="en-US" altLang="en-US" sz="2300" i="1" dirty="0">
                <a:solidFill>
                  <a:srgbClr val="000000"/>
                </a:solidFill>
                <a:latin typeface="Cambria" panose="02040503050406030204" pitchFamily="18" charset="0"/>
              </a:rPr>
              <a:t>not </a:t>
            </a:r>
            <a:r>
              <a:rPr lang="en-US" altLang="en-US" sz="2300" dirty="0">
                <a:solidFill>
                  <a:srgbClr val="000000"/>
                </a:solidFill>
                <a:latin typeface="Cambria" panose="02040503050406030204" pitchFamily="18" charset="0"/>
              </a:rPr>
              <a:t>members of a class.</a:t>
            </a:r>
          </a:p>
          <a:p>
            <a:pPr lvl="1" eaLnBrk="1" hangingPunct="1">
              <a:lnSpc>
                <a:spcPct val="80000"/>
              </a:lnSpc>
            </a:pPr>
            <a:r>
              <a:rPr lang="en-US" altLang="en-US" sz="2000" dirty="0">
                <a:solidFill>
                  <a:srgbClr val="000000"/>
                </a:solidFill>
                <a:latin typeface="Cambria" panose="02040503050406030204" pitchFamily="18" charset="0"/>
              </a:rPr>
              <a:t>Called </a:t>
            </a:r>
            <a:r>
              <a:rPr lang="en-US" altLang="en-US" sz="2000" dirty="0">
                <a:solidFill>
                  <a:srgbClr val="0000FF"/>
                </a:solidFill>
                <a:latin typeface="Cambria" panose="02040503050406030204" pitchFamily="18" charset="0"/>
              </a:rPr>
              <a:t>global functions</a:t>
            </a:r>
            <a:r>
              <a:rPr lang="en-US" altLang="en-US" sz="2000" dirty="0">
                <a:solidFill>
                  <a:srgbClr val="000000"/>
                </a:solidFill>
                <a:latin typeface="Cambria" panose="02040503050406030204" pitchFamily="18" charset="0"/>
              </a:rPr>
              <a:t>.</a:t>
            </a:r>
          </a:p>
          <a:p>
            <a:pPr eaLnBrk="1" hangingPunct="1">
              <a:lnSpc>
                <a:spcPct val="80000"/>
              </a:lnSpc>
            </a:pPr>
            <a:r>
              <a:rPr lang="en-US" altLang="en-US" sz="2300" dirty="0">
                <a:solidFill>
                  <a:srgbClr val="000000"/>
                </a:solidFill>
                <a:latin typeface="Cambria" panose="02040503050406030204" pitchFamily="18" charset="0"/>
              </a:rPr>
              <a:t>The </a:t>
            </a:r>
            <a:r>
              <a:rPr lang="en-US" altLang="en-US" sz="2300" dirty="0">
                <a:solidFill>
                  <a:srgbClr val="000000"/>
                </a:solidFill>
                <a:latin typeface="Consolas" panose="020B0609020204030204" pitchFamily="49" charset="0"/>
              </a:rPr>
              <a:t>&lt;</a:t>
            </a:r>
            <a:r>
              <a:rPr lang="en-US" altLang="en-US" sz="2300" dirty="0" err="1">
                <a:solidFill>
                  <a:srgbClr val="000000"/>
                </a:solidFill>
                <a:latin typeface="Consolas" panose="020B0609020204030204" pitchFamily="49" charset="0"/>
              </a:rPr>
              <a:t>cmath</a:t>
            </a:r>
            <a:r>
              <a:rPr lang="en-US" altLang="en-US" sz="2300" dirty="0">
                <a:solidFill>
                  <a:srgbClr val="000000"/>
                </a:solidFill>
                <a:latin typeface="Consolas" panose="020B0609020204030204" pitchFamily="49" charset="0"/>
              </a:rPr>
              <a:t>&gt;</a:t>
            </a:r>
            <a:r>
              <a:rPr lang="en-US" altLang="en-US" sz="2300" dirty="0">
                <a:solidFill>
                  <a:srgbClr val="000000"/>
                </a:solidFill>
                <a:latin typeface="Cambria" panose="02040503050406030204" pitchFamily="18" charset="0"/>
              </a:rPr>
              <a:t> header provides a collection of functions that enable you to perform common mathematical calculations.</a:t>
            </a:r>
          </a:p>
          <a:p>
            <a:pPr eaLnBrk="1" hangingPunct="1">
              <a:lnSpc>
                <a:spcPct val="80000"/>
              </a:lnSpc>
            </a:pPr>
            <a:r>
              <a:rPr lang="en-US" altLang="en-US" sz="2300" dirty="0">
                <a:solidFill>
                  <a:srgbClr val="000000"/>
                </a:solidFill>
                <a:latin typeface="Cambria" panose="02040503050406030204" pitchFamily="18" charset="0"/>
              </a:rPr>
              <a:t>All</a:t>
            </a:r>
            <a:r>
              <a:rPr lang="en-US" altLang="en-US" sz="2300" i="1" dirty="0">
                <a:solidFill>
                  <a:srgbClr val="000000"/>
                </a:solidFill>
                <a:latin typeface="Cambria" panose="02040503050406030204" pitchFamily="18" charset="0"/>
              </a:rPr>
              <a:t> </a:t>
            </a:r>
            <a:r>
              <a:rPr lang="en-US" altLang="en-US" sz="2300" dirty="0">
                <a:solidFill>
                  <a:srgbClr val="000000"/>
                </a:solidFill>
                <a:latin typeface="Cambria" panose="02040503050406030204" pitchFamily="18" charset="0"/>
              </a:rPr>
              <a:t>functions in the </a:t>
            </a:r>
            <a:r>
              <a:rPr lang="en-US" altLang="en-US" sz="2300" dirty="0">
                <a:solidFill>
                  <a:srgbClr val="000000"/>
                </a:solidFill>
                <a:latin typeface="Consolas" panose="020B0609020204030204" pitchFamily="49" charset="0"/>
              </a:rPr>
              <a:t>&lt;</a:t>
            </a:r>
            <a:r>
              <a:rPr lang="en-US" altLang="en-US" sz="2300" dirty="0" err="1">
                <a:solidFill>
                  <a:srgbClr val="000000"/>
                </a:solidFill>
                <a:latin typeface="Consolas" panose="020B0609020204030204" pitchFamily="49" charset="0"/>
              </a:rPr>
              <a:t>cmath</a:t>
            </a:r>
            <a:r>
              <a:rPr lang="en-US" altLang="en-US" sz="2300" dirty="0">
                <a:solidFill>
                  <a:srgbClr val="000000"/>
                </a:solidFill>
                <a:latin typeface="Consolas" panose="020B0609020204030204" pitchFamily="49" charset="0"/>
              </a:rPr>
              <a:t>&gt;</a:t>
            </a:r>
            <a:r>
              <a:rPr lang="en-US" altLang="en-US" sz="2300" dirty="0">
                <a:solidFill>
                  <a:srgbClr val="000000"/>
                </a:solidFill>
                <a:latin typeface="Cambria" panose="02040503050406030204" pitchFamily="18" charset="0"/>
              </a:rPr>
              <a:t> header are global</a:t>
            </a:r>
            <a:r>
              <a:rPr lang="en-US" altLang="en-US" sz="2300" i="1" dirty="0">
                <a:solidFill>
                  <a:srgbClr val="000000"/>
                </a:solidFill>
                <a:latin typeface="Cambria" panose="02040503050406030204" pitchFamily="18" charset="0"/>
              </a:rPr>
              <a:t> </a:t>
            </a:r>
            <a:r>
              <a:rPr lang="en-US" altLang="en-US" sz="2300" dirty="0">
                <a:solidFill>
                  <a:srgbClr val="000000"/>
                </a:solidFill>
                <a:latin typeface="Cambria" panose="02040503050406030204" pitchFamily="18" charset="0"/>
              </a:rPr>
              <a:t>functions—therefore, each is called simply by specifying the name of the function followed by parentheses containing the function’s arguments</a:t>
            </a:r>
            <a:r>
              <a:rPr lang="en-US" altLang="en-US" sz="2300" i="1" dirty="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1166"/>
            <a:ext cx="9144000" cy="69791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821674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Function Call Stack and Activation Records (cont.)</a:t>
            </a:r>
          </a:p>
        </p:txBody>
      </p:sp>
      <p:sp>
        <p:nvSpPr>
          <p:cNvPr id="142339" name="Text Placeholder 2"/>
          <p:cNvSpPr>
            <a:spLocks noGrp="1"/>
          </p:cNvSpPr>
          <p:nvPr>
            <p:ph type="body" idx="1"/>
          </p:nvPr>
        </p:nvSpPr>
        <p:spPr/>
        <p:txBody>
          <a:bodyPr/>
          <a:lstStyle/>
          <a:p>
            <a:pPr eaLnBrk="1" hangingPunct="1">
              <a:lnSpc>
                <a:spcPct val="90000"/>
              </a:lnSpc>
            </a:pPr>
            <a:r>
              <a:rPr lang="en-US" altLang="en-US" sz="2400" dirty="0">
                <a:solidFill>
                  <a:srgbClr val="000000"/>
                </a:solidFill>
                <a:latin typeface="Cambria" panose="02040503050406030204" pitchFamily="18" charset="0"/>
              </a:rPr>
              <a:t>After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calculates the square of its argument, it needs to return to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—and no longer needs the memory for its automatic variable </a:t>
            </a:r>
            <a:r>
              <a:rPr lang="en-US" altLang="en-US" sz="2400" dirty="0">
                <a:solidFill>
                  <a:srgbClr val="000000"/>
                </a:solidFill>
                <a:latin typeface="Consolas" panose="020B0609020204030204" pitchFamily="49" charset="0"/>
              </a:rPr>
              <a:t>x</a:t>
            </a:r>
            <a:r>
              <a:rPr lang="en-US" altLang="en-US" sz="2400" dirty="0">
                <a:solidFill>
                  <a:srgbClr val="000000"/>
                </a:solidFill>
                <a:latin typeface="Cambria" panose="02040503050406030204" pitchFamily="18" charset="0"/>
              </a:rPr>
              <a:t>. So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stack frame is </a:t>
            </a:r>
            <a:r>
              <a:rPr lang="en-US" altLang="en-US" sz="2400" i="1" dirty="0">
                <a:solidFill>
                  <a:srgbClr val="000000"/>
                </a:solidFill>
                <a:latin typeface="Cambria" panose="02040503050406030204" pitchFamily="18" charset="0"/>
              </a:rPr>
              <a:t>popped</a:t>
            </a:r>
            <a:r>
              <a:rPr lang="en-US" altLang="en-US" sz="2400" dirty="0">
                <a:solidFill>
                  <a:srgbClr val="000000"/>
                </a:solidFill>
                <a:latin typeface="Cambria" panose="02040503050406030204" pitchFamily="18" charset="0"/>
              </a:rPr>
              <a:t> from the stack—giving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the return location in </a:t>
            </a:r>
            <a:r>
              <a:rPr lang="en-US" altLang="en-US" sz="2400" dirty="0">
                <a:solidFill>
                  <a:srgbClr val="000000"/>
                </a:solidFill>
                <a:latin typeface="Consolas" panose="020B0609020204030204" pitchFamily="49" charset="0"/>
              </a:rPr>
              <a:t>main </a:t>
            </a:r>
            <a:r>
              <a:rPr lang="en-US" altLang="en-US" sz="2400" dirty="0">
                <a:solidFill>
                  <a:srgbClr val="000000"/>
                </a:solidFill>
                <a:latin typeface="Cambria" panose="02040503050406030204" pitchFamily="18" charset="0"/>
              </a:rPr>
              <a:t>(i.e., R2) and losing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automatic variable. </a:t>
            </a:r>
          </a:p>
          <a:p>
            <a:pPr eaLnBrk="1" hangingPunct="1">
              <a:lnSpc>
                <a:spcPct val="90000"/>
              </a:lnSpc>
            </a:pPr>
            <a:r>
              <a:rPr lang="en-US" altLang="en-US" sz="2400" dirty="0">
                <a:solidFill>
                  <a:srgbClr val="000000"/>
                </a:solidFill>
                <a:latin typeface="Cambria" panose="02040503050406030204" pitchFamily="18" charset="0"/>
              </a:rPr>
              <a:t>Figure 6.15 shows the function call stack </a:t>
            </a:r>
            <a:r>
              <a:rPr lang="en-US" altLang="en-US" sz="2400" i="1" dirty="0">
                <a:solidFill>
                  <a:srgbClr val="000000"/>
                </a:solidFill>
                <a:latin typeface="Cambria" panose="02040503050406030204" pitchFamily="18" charset="0"/>
              </a:rPr>
              <a:t>after</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activation record has been popped.</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54"/>
            <a:ext cx="9144000" cy="670094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712795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Inline Functions</a:t>
            </a:r>
          </a:p>
        </p:txBody>
      </p:sp>
      <p:sp>
        <p:nvSpPr>
          <p:cNvPr id="14745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C++ provides </a:t>
            </a:r>
            <a:r>
              <a:rPr lang="en-US" altLang="en-US" sz="2500" dirty="0">
                <a:solidFill>
                  <a:srgbClr val="0000FF"/>
                </a:solidFill>
                <a:latin typeface="Cambria" panose="02040503050406030204" pitchFamily="18" charset="0"/>
              </a:rPr>
              <a:t>inline functions</a:t>
            </a:r>
            <a:r>
              <a:rPr lang="en-US" altLang="en-US" sz="2500" dirty="0">
                <a:solidFill>
                  <a:srgbClr val="000000"/>
                </a:solidFill>
                <a:latin typeface="Cambria" panose="02040503050406030204" pitchFamily="18" charset="0"/>
              </a:rPr>
              <a:t> to help reduce function call overhead.</a:t>
            </a:r>
          </a:p>
          <a:p>
            <a:pPr eaLnBrk="1" hangingPunct="1">
              <a:lnSpc>
                <a:spcPct val="80000"/>
              </a:lnSpc>
            </a:pPr>
            <a:r>
              <a:rPr lang="en-US" altLang="en-US" sz="2500" dirty="0">
                <a:solidFill>
                  <a:srgbClr val="000000"/>
                </a:solidFill>
                <a:latin typeface="Cambria" panose="02040503050406030204" pitchFamily="18" charset="0"/>
              </a:rPr>
              <a:t>Placing the qualifier </a:t>
            </a:r>
            <a:r>
              <a:rPr lang="en-US" altLang="en-US" sz="2500" dirty="0">
                <a:solidFill>
                  <a:srgbClr val="0000FF"/>
                </a:solidFill>
                <a:latin typeface="Consolas" panose="020B0609020204030204" pitchFamily="49" charset="0"/>
              </a:rPr>
              <a:t>inline</a:t>
            </a:r>
            <a:r>
              <a:rPr lang="en-US" altLang="en-US" sz="2500" dirty="0">
                <a:solidFill>
                  <a:srgbClr val="000000"/>
                </a:solidFill>
                <a:latin typeface="Cambria" panose="02040503050406030204" pitchFamily="18" charset="0"/>
              </a:rPr>
              <a:t> before a function’s return type in the function </a:t>
            </a:r>
            <a:r>
              <a:rPr lang="en-US" altLang="en-US" sz="2500" dirty="0">
                <a:solidFill>
                  <a:srgbClr val="FF0000"/>
                </a:solidFill>
                <a:latin typeface="Cambria" panose="02040503050406030204" pitchFamily="18" charset="0"/>
              </a:rPr>
              <a:t>definition</a:t>
            </a:r>
            <a:r>
              <a:rPr lang="en-US" altLang="en-US" sz="2500" dirty="0">
                <a:solidFill>
                  <a:srgbClr val="000000"/>
                </a:solidFill>
                <a:latin typeface="Cambria" panose="02040503050406030204" pitchFamily="18" charset="0"/>
              </a:rPr>
              <a:t> </a:t>
            </a:r>
            <a:r>
              <a:rPr lang="en-US" altLang="en-US" sz="2500" i="1" dirty="0">
                <a:solidFill>
                  <a:srgbClr val="000000"/>
                </a:solidFill>
                <a:latin typeface="Cambria" panose="02040503050406030204" pitchFamily="18" charset="0"/>
              </a:rPr>
              <a:t>advises</a:t>
            </a:r>
            <a:r>
              <a:rPr lang="en-US" altLang="en-US" sz="2500" dirty="0">
                <a:solidFill>
                  <a:srgbClr val="000000"/>
                </a:solidFill>
                <a:latin typeface="Cambria" panose="02040503050406030204" pitchFamily="18" charset="0"/>
              </a:rPr>
              <a:t> the compiler to generate a copy of the function’s code in </a:t>
            </a:r>
            <a:r>
              <a:rPr lang="en-US" altLang="en-US" sz="2500" i="1" dirty="0">
                <a:solidFill>
                  <a:srgbClr val="000000"/>
                </a:solidFill>
                <a:latin typeface="Cambria" panose="02040503050406030204" pitchFamily="18" charset="0"/>
              </a:rPr>
              <a:t>every</a:t>
            </a:r>
            <a:r>
              <a:rPr lang="en-US" altLang="en-US" sz="2500" dirty="0">
                <a:solidFill>
                  <a:srgbClr val="000000"/>
                </a:solidFill>
                <a:latin typeface="Cambria" panose="02040503050406030204" pitchFamily="18" charset="0"/>
              </a:rPr>
              <a:t> place where the function is called (when appropriate) to avoid a function call.</a:t>
            </a:r>
          </a:p>
          <a:p>
            <a:pPr eaLnBrk="1" hangingPunct="1">
              <a:lnSpc>
                <a:spcPct val="80000"/>
              </a:lnSpc>
            </a:pPr>
            <a:r>
              <a:rPr lang="en-US" altLang="en-US" sz="2500" dirty="0">
                <a:solidFill>
                  <a:srgbClr val="000000"/>
                </a:solidFill>
                <a:latin typeface="Cambria" panose="02040503050406030204" pitchFamily="18" charset="0"/>
              </a:rPr>
              <a:t>This often makes the program </a:t>
            </a:r>
            <a:r>
              <a:rPr lang="en-US" altLang="en-US" sz="2500" i="1" dirty="0">
                <a:solidFill>
                  <a:srgbClr val="000000"/>
                </a:solidFill>
                <a:latin typeface="Cambria" panose="02040503050406030204" pitchFamily="18" charset="0"/>
              </a:rPr>
              <a:t>larger</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Reusable </a:t>
            </a:r>
            <a:r>
              <a:rPr lang="en-US" altLang="en-US" sz="2400" dirty="0">
                <a:solidFill>
                  <a:srgbClr val="000000"/>
                </a:solidFill>
                <a:latin typeface="Consolas" panose="020B0609020204030204" pitchFamily="49" charset="0"/>
              </a:rPr>
              <a:t>inline</a:t>
            </a:r>
            <a:r>
              <a:rPr lang="en-US" altLang="en-US" sz="2500" dirty="0">
                <a:solidFill>
                  <a:srgbClr val="000000"/>
                </a:solidFill>
                <a:latin typeface="Cambria" panose="02040503050406030204" pitchFamily="18" charset="0"/>
              </a:rPr>
              <a:t> functions are typically placed in headers, so that their definitions can be included in each source file that uses them.</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7"/>
            <a:ext cx="9144000" cy="20704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730112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145185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Inline Functions</a:t>
            </a:r>
          </a:p>
        </p:txBody>
      </p:sp>
      <p:sp>
        <p:nvSpPr>
          <p:cNvPr id="15053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Figure 6.16 uses inline function </a:t>
            </a:r>
            <a:r>
              <a:rPr lang="en-US" altLang="en-US" sz="2500" dirty="0">
                <a:solidFill>
                  <a:srgbClr val="000000"/>
                </a:solidFill>
                <a:latin typeface="Consolas" panose="020B0609020204030204" pitchFamily="49" charset="0"/>
              </a:rPr>
              <a:t>cube</a:t>
            </a:r>
            <a:r>
              <a:rPr lang="en-US" altLang="en-US" sz="2500" dirty="0">
                <a:solidFill>
                  <a:srgbClr val="000000"/>
                </a:solidFill>
                <a:latin typeface="Cambria" panose="02040503050406030204" pitchFamily="18" charset="0"/>
              </a:rPr>
              <a:t> (lines 9–11) to calculate the volume of a cube. </a:t>
            </a:r>
          </a:p>
          <a:p>
            <a:pPr eaLnBrk="1" hangingPunct="1">
              <a:lnSpc>
                <a:spcPct val="80000"/>
              </a:lnSpc>
            </a:pPr>
            <a:r>
              <a:rPr lang="en-US" altLang="en-US" sz="2500" dirty="0">
                <a:solidFill>
                  <a:srgbClr val="000000"/>
                </a:solidFill>
                <a:latin typeface="Cambria" panose="02040503050406030204" pitchFamily="18" charset="0"/>
              </a:rPr>
              <a:t>Keyword </a:t>
            </a:r>
            <a:r>
              <a:rPr lang="en-US" altLang="en-US" sz="2500" dirty="0" err="1">
                <a:solidFill>
                  <a:srgbClr val="0000FF"/>
                </a:solidFill>
                <a:latin typeface="Consolas" panose="020B0609020204030204" pitchFamily="49" charset="0"/>
              </a:rPr>
              <a:t>const</a:t>
            </a:r>
            <a:r>
              <a:rPr lang="en-US" altLang="en-US" sz="2500" dirty="0">
                <a:solidFill>
                  <a:srgbClr val="000000"/>
                </a:solidFill>
                <a:latin typeface="Cambria" panose="02040503050406030204" pitchFamily="18" charset="0"/>
              </a:rPr>
              <a:t> in function </a:t>
            </a:r>
            <a:r>
              <a:rPr lang="en-US" altLang="en-US" sz="2500" dirty="0">
                <a:solidFill>
                  <a:srgbClr val="000000"/>
                </a:solidFill>
                <a:latin typeface="Consolas" panose="020B0609020204030204" pitchFamily="49" charset="0"/>
              </a:rPr>
              <a:t>cube</a:t>
            </a:r>
            <a:r>
              <a:rPr lang="en-US" altLang="en-US" sz="2500" dirty="0">
                <a:solidFill>
                  <a:srgbClr val="000000"/>
                </a:solidFill>
                <a:latin typeface="Cambria" panose="02040503050406030204" pitchFamily="18" charset="0"/>
              </a:rPr>
              <a:t>’s parameter list (line 9) tells the compiler that the function does not modify variable </a:t>
            </a:r>
            <a:r>
              <a:rPr lang="en-US" altLang="en-US" sz="2500" dirty="0">
                <a:solidFill>
                  <a:srgbClr val="000000"/>
                </a:solidFill>
                <a:latin typeface="Consolas" panose="020B0609020204030204" pitchFamily="49" charset="0"/>
              </a:rPr>
              <a:t>side</a:t>
            </a:r>
            <a:r>
              <a:rPr lang="en-US" altLang="en-US" sz="2500" dirty="0">
                <a:solidFill>
                  <a:srgbClr val="000000"/>
                </a:solidFill>
                <a:latin typeface="Cambria" panose="02040503050406030204" pitchFamily="18" charset="0"/>
              </a:rPr>
              <a:t>. </a:t>
            </a:r>
          </a:p>
          <a:p>
            <a:pPr eaLnBrk="1" hangingPunct="1">
              <a:lnSpc>
                <a:spcPct val="80000"/>
              </a:lnSpc>
            </a:pPr>
            <a:r>
              <a:rPr lang="en-US" altLang="en-US" sz="2500" dirty="0">
                <a:solidFill>
                  <a:srgbClr val="000000"/>
                </a:solidFill>
                <a:latin typeface="Cambria" panose="02040503050406030204" pitchFamily="18" charset="0"/>
              </a:rPr>
              <a:t>This ensures that </a:t>
            </a:r>
            <a:r>
              <a:rPr lang="en-US" altLang="en-US" sz="2500" dirty="0">
                <a:solidFill>
                  <a:srgbClr val="000000"/>
                </a:solidFill>
                <a:latin typeface="Consolas" panose="020B0609020204030204" pitchFamily="49" charset="0"/>
              </a:rPr>
              <a:t>side</a:t>
            </a:r>
            <a:r>
              <a:rPr lang="en-US" altLang="en-US" sz="2500" dirty="0">
                <a:solidFill>
                  <a:srgbClr val="000000"/>
                </a:solidFill>
                <a:latin typeface="Cambria" panose="02040503050406030204" pitchFamily="18" charset="0"/>
              </a:rPr>
              <a:t>’s value is </a:t>
            </a:r>
            <a:r>
              <a:rPr lang="en-US" altLang="en-US" sz="2500" i="1" dirty="0">
                <a:solidFill>
                  <a:srgbClr val="000000"/>
                </a:solidFill>
                <a:latin typeface="Cambria" panose="02040503050406030204" pitchFamily="18" charset="0"/>
              </a:rPr>
              <a:t>not</a:t>
            </a:r>
            <a:r>
              <a:rPr lang="en-US" altLang="en-US" sz="2500" dirty="0">
                <a:solidFill>
                  <a:srgbClr val="000000"/>
                </a:solidFill>
                <a:latin typeface="Cambria" panose="02040503050406030204" pitchFamily="18" charset="0"/>
              </a:rPr>
              <a:t> changed by the function during the calculation. </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8079"/>
            <a:ext cx="9144000" cy="33218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7233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7510" y="857250"/>
            <a:ext cx="70877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77607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6.13  </a:t>
            </a:r>
            <a:r>
              <a:rPr lang="en-US" dirty="0">
                <a:solidFill>
                  <a:srgbClr val="3380E6"/>
                </a:solidFill>
                <a:latin typeface="Arial"/>
              </a:rPr>
              <a:t>References and Reference Parameters</a:t>
            </a:r>
          </a:p>
        </p:txBody>
      </p:sp>
      <p:sp>
        <p:nvSpPr>
          <p:cNvPr id="15462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latin typeface="Cambria" panose="02040503050406030204" pitchFamily="18" charset="0"/>
              </a:rPr>
              <a:t>Two ways to pass arguments to functions in many programming languages are </a:t>
            </a:r>
            <a:r>
              <a:rPr lang="en-US" altLang="en-US" sz="2500" dirty="0">
                <a:solidFill>
                  <a:srgbClr val="0000FF"/>
                </a:solidFill>
                <a:latin typeface="Cambria" panose="02040503050406030204" pitchFamily="18" charset="0"/>
              </a:rPr>
              <a:t>pass-by-value </a:t>
            </a:r>
            <a:r>
              <a:rPr lang="en-US" altLang="en-US" sz="2500" dirty="0">
                <a:solidFill>
                  <a:srgbClr val="000000"/>
                </a:solidFill>
                <a:latin typeface="Cambria" panose="02040503050406030204" pitchFamily="18" charset="0"/>
              </a:rPr>
              <a:t>and </a:t>
            </a:r>
            <a:r>
              <a:rPr lang="en-US" altLang="en-US" sz="2500" dirty="0">
                <a:solidFill>
                  <a:srgbClr val="0000FF"/>
                </a:solidFill>
                <a:latin typeface="Cambria" panose="02040503050406030204" pitchFamily="18" charset="0"/>
              </a:rPr>
              <a:t>pass-by-reference</a:t>
            </a:r>
            <a:r>
              <a:rPr lang="en-US" altLang="en-US" sz="2500" dirty="0">
                <a:solidFill>
                  <a:srgbClr val="000000"/>
                </a:solidFill>
                <a:latin typeface="Cambria" panose="02040503050406030204" pitchFamily="18" charset="0"/>
              </a:rPr>
              <a:t>.</a:t>
            </a:r>
          </a:p>
          <a:p>
            <a:pPr eaLnBrk="1" hangingPunct="1">
              <a:lnSpc>
                <a:spcPct val="90000"/>
              </a:lnSpc>
            </a:pPr>
            <a:r>
              <a:rPr lang="en-US" altLang="en-US" sz="2500" dirty="0">
                <a:solidFill>
                  <a:srgbClr val="000000"/>
                </a:solidFill>
                <a:latin typeface="Cambria" panose="02040503050406030204" pitchFamily="18" charset="0"/>
              </a:rPr>
              <a:t>When an argument is passed by value, a </a:t>
            </a:r>
            <a:r>
              <a:rPr lang="en-US" altLang="en-US" sz="2500" i="1" dirty="0">
                <a:solidFill>
                  <a:srgbClr val="000000"/>
                </a:solidFill>
                <a:latin typeface="Cambria" panose="02040503050406030204" pitchFamily="18" charset="0"/>
              </a:rPr>
              <a:t>copy </a:t>
            </a:r>
            <a:r>
              <a:rPr lang="en-US" altLang="en-US" sz="2500" dirty="0">
                <a:solidFill>
                  <a:srgbClr val="000000"/>
                </a:solidFill>
                <a:latin typeface="Cambria" panose="02040503050406030204" pitchFamily="18" charset="0"/>
              </a:rPr>
              <a:t>of the argument’s value is made and passed (on the function call stack) to the called function.</a:t>
            </a:r>
          </a:p>
          <a:p>
            <a:pPr lvl="1" eaLnBrk="1" hangingPunct="1">
              <a:lnSpc>
                <a:spcPct val="90000"/>
              </a:lnSpc>
            </a:pPr>
            <a:r>
              <a:rPr lang="en-US" altLang="en-US" dirty="0">
                <a:solidFill>
                  <a:srgbClr val="000000"/>
                </a:solidFill>
                <a:latin typeface="Cambria" panose="02040503050406030204" pitchFamily="18" charset="0"/>
              </a:rPr>
              <a:t>Changes to the copy do not affect the original variable’s value in the caller.</a:t>
            </a:r>
          </a:p>
          <a:p>
            <a:pPr eaLnBrk="1" hangingPunct="1">
              <a:lnSpc>
                <a:spcPct val="90000"/>
              </a:lnSpc>
            </a:pPr>
            <a:r>
              <a:rPr lang="en-US" altLang="en-US" sz="2500" dirty="0">
                <a:solidFill>
                  <a:srgbClr val="000000"/>
                </a:solidFill>
                <a:latin typeface="Cambria" panose="02040503050406030204" pitchFamily="18" charset="0"/>
              </a:rPr>
              <a:t>To specify a reference to a constant, place the </a:t>
            </a:r>
            <a:r>
              <a:rPr lang="en-US" altLang="en-US" sz="2500" dirty="0" err="1">
                <a:solidFill>
                  <a:srgbClr val="000000"/>
                </a:solidFill>
                <a:latin typeface="Consolas" panose="020B0609020204030204" pitchFamily="49" charset="0"/>
              </a:rPr>
              <a:t>const</a:t>
            </a:r>
            <a:r>
              <a:rPr lang="en-US" altLang="en-US" sz="2500" dirty="0">
                <a:solidFill>
                  <a:srgbClr val="000000"/>
                </a:solidFill>
                <a:latin typeface="Cambria" panose="02040503050406030204" pitchFamily="18" charset="0"/>
              </a:rPr>
              <a:t> qualifier before the type specifier in the parameter declaration.</a:t>
            </a:r>
          </a:p>
          <a:p>
            <a:pPr lvl="1" eaLnBrk="1" hangingPunct="1">
              <a:lnSpc>
                <a:spcPct val="90000"/>
              </a:lnSpc>
            </a:pPr>
            <a:endParaRPr lang="en-US" altLang="en-US" dirty="0">
              <a:solidFill>
                <a:srgbClr val="000000"/>
              </a:solidFill>
              <a:latin typeface="Cambria" panose="02040503050406030204" pitchFamily="18" charset="0"/>
            </a:endParaRPr>
          </a:p>
        </p:txBody>
      </p:sp>
      <p:sp>
        <p:nvSpPr>
          <p:cNvPr id="1280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6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48974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57787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56675"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With </a:t>
            </a:r>
            <a:r>
              <a:rPr lang="en-US" altLang="en-US" sz="2400" i="1" dirty="0">
                <a:solidFill>
                  <a:srgbClr val="000000"/>
                </a:solidFill>
                <a:latin typeface="Cambria" panose="02040503050406030204" pitchFamily="18" charset="0"/>
              </a:rPr>
              <a:t>pass-by-reference</a:t>
            </a:r>
            <a:r>
              <a:rPr lang="en-US" altLang="en-US" sz="2400" dirty="0">
                <a:solidFill>
                  <a:srgbClr val="000000"/>
                </a:solidFill>
                <a:latin typeface="Cambria" panose="02040503050406030204" pitchFamily="18" charset="0"/>
              </a:rPr>
              <a:t>, the caller gives the called function the ability to </a:t>
            </a:r>
            <a:r>
              <a:rPr lang="en-US" altLang="en-US" sz="2400" i="1" dirty="0">
                <a:solidFill>
                  <a:srgbClr val="000000"/>
                </a:solidFill>
                <a:latin typeface="Cambria" panose="02040503050406030204" pitchFamily="18" charset="0"/>
              </a:rPr>
              <a:t>access the caller’s data directly</a:t>
            </a:r>
            <a:r>
              <a:rPr lang="en-US" altLang="en-US" sz="2400" dirty="0">
                <a:solidFill>
                  <a:srgbClr val="000000"/>
                </a:solidFill>
                <a:latin typeface="Cambria" panose="02040503050406030204" pitchFamily="18" charset="0"/>
              </a:rPr>
              <a:t>, and to </a:t>
            </a:r>
            <a:r>
              <a:rPr lang="en-US" altLang="en-US" sz="2400" i="1" dirty="0">
                <a:solidFill>
                  <a:srgbClr val="000000"/>
                </a:solidFill>
                <a:latin typeface="Cambria" panose="02040503050406030204" pitchFamily="18" charset="0"/>
              </a:rPr>
              <a:t>modify</a:t>
            </a:r>
            <a:r>
              <a:rPr lang="en-US" altLang="en-US" sz="2400" dirty="0">
                <a:solidFill>
                  <a:srgbClr val="000000"/>
                </a:solidFill>
                <a:latin typeface="Cambria" panose="02040503050406030204" pitchFamily="18" charset="0"/>
              </a:rPr>
              <a:t> that data.</a:t>
            </a:r>
          </a:p>
          <a:p>
            <a:pPr eaLnBrk="1" hangingPunct="1"/>
            <a:r>
              <a:rPr lang="en-US" altLang="en-US" sz="2400" dirty="0">
                <a:solidFill>
                  <a:srgbClr val="000000"/>
                </a:solidFill>
                <a:latin typeface="Cambria" panose="02040503050406030204" pitchFamily="18" charset="0"/>
              </a:rPr>
              <a:t>A </a:t>
            </a:r>
            <a:r>
              <a:rPr lang="en-US" altLang="en-US" sz="2400" dirty="0">
                <a:solidFill>
                  <a:srgbClr val="0000FF"/>
                </a:solidFill>
                <a:latin typeface="Cambria" panose="02040503050406030204" pitchFamily="18" charset="0"/>
              </a:rPr>
              <a:t>reference parameter </a:t>
            </a:r>
            <a:r>
              <a:rPr lang="en-US" altLang="en-US" sz="2400" dirty="0">
                <a:solidFill>
                  <a:srgbClr val="000000"/>
                </a:solidFill>
                <a:latin typeface="Cambria" panose="02040503050406030204" pitchFamily="18" charset="0"/>
              </a:rPr>
              <a:t>is an </a:t>
            </a:r>
            <a:r>
              <a:rPr lang="en-US" altLang="en-US" sz="2400" i="1" dirty="0">
                <a:solidFill>
                  <a:srgbClr val="000000"/>
                </a:solidFill>
                <a:latin typeface="Cambria" panose="02040503050406030204" pitchFamily="18" charset="0"/>
              </a:rPr>
              <a:t>alias</a:t>
            </a:r>
            <a:r>
              <a:rPr lang="en-US" altLang="en-US" sz="2400" dirty="0">
                <a:solidFill>
                  <a:srgbClr val="000000"/>
                </a:solidFill>
                <a:latin typeface="Cambria" panose="02040503050406030204" pitchFamily="18" charset="0"/>
              </a:rPr>
              <a:t> for its corresponding argument in a function call.</a:t>
            </a:r>
          </a:p>
          <a:p>
            <a:pPr eaLnBrk="1" hangingPunct="1"/>
            <a:r>
              <a:rPr lang="en-US" altLang="en-US" sz="2400" dirty="0">
                <a:solidFill>
                  <a:srgbClr val="000000"/>
                </a:solidFill>
                <a:latin typeface="Cambria" panose="02040503050406030204" pitchFamily="18" charset="0"/>
              </a:rPr>
              <a:t>To indicate that a function parameter is passed by reference, simply follow the parameter’s type in the function prototype by an </a:t>
            </a:r>
            <a:r>
              <a:rPr lang="en-US" altLang="en-US" sz="2400" i="1" dirty="0">
                <a:solidFill>
                  <a:srgbClr val="000000"/>
                </a:solidFill>
                <a:latin typeface="Cambria" panose="02040503050406030204" pitchFamily="18" charset="0"/>
              </a:rPr>
              <a:t>ampersand</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&amp;</a:t>
            </a:r>
            <a:r>
              <a:rPr lang="en-US" altLang="en-US" sz="2400" dirty="0">
                <a:solidFill>
                  <a:srgbClr val="000000"/>
                </a:solidFill>
                <a:latin typeface="Cambria" panose="02040503050406030204" pitchFamily="18" charset="0"/>
              </a:rPr>
              <a:t>); use the same convention when listing the parameter’s type in the function header.</a:t>
            </a:r>
          </a:p>
          <a:p>
            <a:pPr eaLnBrk="1" hangingPunct="1"/>
            <a:r>
              <a:rPr lang="en-US" altLang="en-US" sz="2400" dirty="0">
                <a:solidFill>
                  <a:srgbClr val="000000"/>
                </a:solidFill>
                <a:latin typeface="Cambria" panose="02040503050406030204" pitchFamily="18" charset="0"/>
              </a:rPr>
              <a:t>Figure 6.17 compares pass-by-value and pass-by-reference with reference parameters. </a:t>
            </a:r>
          </a:p>
          <a:p>
            <a:pPr eaLnBrk="1" hangingPunct="1"/>
            <a:endParaRPr lang="en-US" altLang="en-US" dirty="0">
              <a:solidFill>
                <a:srgbClr val="000000"/>
              </a:solidFill>
              <a:latin typeface="Cambria" panose="02040503050406030204" pitchFamily="18" charset="0"/>
            </a:endParaRPr>
          </a:p>
          <a:p>
            <a:pPr eaLnBrk="1" hangingPunct="1"/>
            <a:endParaRPr lang="en-US" altLang="en-US" dirty="0">
              <a:solidFill>
                <a:srgbClr val="000000"/>
              </a:solidFill>
              <a:latin typeface="Cambria" panose="02040503050406030204" pitchFamily="18" charset="0"/>
            </a:endParaRP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259111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78857"/>
            <a:ext cx="9144000" cy="22990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65494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418296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826625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927" y="609600"/>
            <a:ext cx="9140073" cy="543647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7002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References can also be used as aliases for other variables </a:t>
            </a:r>
            <a:r>
              <a:rPr lang="en-US" i="1" dirty="0">
                <a:solidFill>
                  <a:srgbClr val="000000"/>
                </a:solidFill>
                <a:latin typeface="Cambria" panose="02040503050406030204" pitchFamily="18" charset="0"/>
              </a:rPr>
              <a:t>within</a:t>
            </a:r>
            <a:r>
              <a:rPr lang="en-US" dirty="0">
                <a:solidFill>
                  <a:srgbClr val="000000"/>
                </a:solidFill>
                <a:latin typeface="Cambria" panose="02040503050406030204" pitchFamily="18" charset="0"/>
              </a:rPr>
              <a:t> a function.</a:t>
            </a:r>
          </a:p>
          <a:p>
            <a:pPr eaLnBrk="1" hangingPunct="1">
              <a:defRPr/>
            </a:pPr>
            <a:r>
              <a:rPr lang="en-US" dirty="0">
                <a:solidFill>
                  <a:srgbClr val="000000"/>
                </a:solidFill>
                <a:latin typeface="Cambria" panose="02040503050406030204" pitchFamily="18" charset="0"/>
              </a:rPr>
              <a:t>Reference variables must be initialized in their declarations and cannot be reassigned as </a:t>
            </a:r>
            <a:r>
              <a:rPr lang="en-US" i="1" dirty="0">
                <a:solidFill>
                  <a:srgbClr val="000000"/>
                </a:solidFill>
                <a:latin typeface="Cambria" panose="02040503050406030204" pitchFamily="18" charset="0"/>
              </a:rPr>
              <a:t>aliases</a:t>
            </a:r>
            <a:r>
              <a:rPr lang="en-US" dirty="0">
                <a:solidFill>
                  <a:srgbClr val="000000"/>
                </a:solidFill>
                <a:latin typeface="Cambria" panose="02040503050406030204" pitchFamily="18" charset="0"/>
              </a:rPr>
              <a:t> to other variables.</a:t>
            </a:r>
          </a:p>
          <a:p>
            <a:pPr eaLnBrk="1" hangingPunct="1">
              <a:defRPr/>
            </a:pPr>
            <a:r>
              <a:rPr lang="en-US" dirty="0">
                <a:solidFill>
                  <a:srgbClr val="000000"/>
                </a:solidFill>
                <a:latin typeface="Cambria" panose="02040503050406030204" pitchFamily="18" charset="0"/>
              </a:rPr>
              <a:t>Once a reference is declared as an alias for another variable, all operations supposedly performed on the alias are actually performed on the </a:t>
            </a:r>
            <a:r>
              <a:rPr lang="en-US" i="1" dirty="0">
                <a:solidFill>
                  <a:srgbClr val="000000"/>
                </a:solidFill>
                <a:latin typeface="Cambria" panose="02040503050406030204" pitchFamily="18" charset="0"/>
              </a:rPr>
              <a:t>original</a:t>
            </a:r>
            <a:r>
              <a:rPr lang="en-US" dirty="0">
                <a:solidFill>
                  <a:srgbClr val="000000"/>
                </a:solidFill>
                <a:latin typeface="Cambria" panose="02040503050406030204" pitchFamily="18" charset="0"/>
              </a:rPr>
              <a:t> variable.</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a:defRPr/>
            </a:pPr>
            <a:r>
              <a:rPr lang="en-US" dirty="0">
                <a:solidFill>
                  <a:srgbClr val="000000"/>
                </a:solidFill>
                <a:latin typeface="Cambria" panose="02040503050406030204" pitchFamily="18" charset="0"/>
              </a:rPr>
              <a:t>To specify that a reference parameter should not be allowed to modify the corresponding argument, place the </a:t>
            </a:r>
            <a:r>
              <a:rPr lang="en-US" dirty="0" err="1">
                <a:solidFill>
                  <a:srgbClr val="000000"/>
                </a:solidFill>
                <a:latin typeface="Consolas" panose="020B0609020204030204" pitchFamily="49" charset="0"/>
              </a:rPr>
              <a:t>const</a:t>
            </a:r>
            <a:r>
              <a:rPr lang="en-US" dirty="0">
                <a:solidFill>
                  <a:srgbClr val="000000"/>
                </a:solidFill>
                <a:latin typeface="Cambria" panose="02040503050406030204" pitchFamily="18" charset="0"/>
              </a:rPr>
              <a:t> qualifier before the type name in the parameter’s declaration. </a:t>
            </a:r>
          </a:p>
          <a:p>
            <a:pPr>
              <a:defRPr/>
            </a:pPr>
            <a:r>
              <a:rPr lang="en-US" dirty="0">
                <a:solidFill>
                  <a:srgbClr val="000000"/>
                </a:solidFill>
                <a:latin typeface="Consolas" panose="020B0609020204030204" pitchFamily="49" charset="0"/>
              </a:rPr>
              <a:t>string</a:t>
            </a:r>
            <a:r>
              <a:rPr lang="en-US" dirty="0">
                <a:solidFill>
                  <a:srgbClr val="000000"/>
                </a:solidFill>
                <a:latin typeface="Cambria" panose="02040503050406030204" pitchFamily="18" charset="0"/>
              </a:rPr>
              <a:t> objects can be large, so they (and objects in general) should be passed to functions by reference. </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717323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5591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Arial"/>
              </a:rPr>
              <a:t>Math Library Functions (cont.)</a:t>
            </a:r>
          </a:p>
        </p:txBody>
      </p:sp>
      <p:sp>
        <p:nvSpPr>
          <p:cNvPr id="21507" name="Text Placeholder 2"/>
          <p:cNvSpPr>
            <a:spLocks noGrp="1"/>
          </p:cNvSpPr>
          <p:nvPr>
            <p:ph type="body" idx="1"/>
          </p:nvPr>
        </p:nvSpPr>
        <p:spPr/>
        <p:txBody>
          <a:bodyPr/>
          <a:lstStyle/>
          <a:p>
            <a:pPr eaLnBrk="1" hangingPunct="1">
              <a:spcBef>
                <a:spcPct val="0"/>
              </a:spcBef>
            </a:pPr>
            <a:r>
              <a:rPr lang="en-US" altLang="en-US" sz="2600" dirty="0">
                <a:solidFill>
                  <a:srgbClr val="000000"/>
                </a:solidFill>
                <a:latin typeface="Cambria" panose="02040503050406030204" pitchFamily="18" charset="0"/>
              </a:rPr>
              <a:t>Some math library functions are summarized in Fig. 6.2.</a:t>
            </a:r>
          </a:p>
          <a:p>
            <a:pPr lvl="1" eaLnBrk="1" hangingPunct="1">
              <a:spcBef>
                <a:spcPct val="0"/>
              </a:spcBef>
            </a:pPr>
            <a:r>
              <a:rPr lang="en-US" altLang="en-US" sz="2600" dirty="0">
                <a:solidFill>
                  <a:srgbClr val="000000"/>
                </a:solidFill>
                <a:latin typeface="Cambria" panose="02040503050406030204" pitchFamily="18" charset="0"/>
              </a:rPr>
              <a:t>In the figure, the variables </a:t>
            </a:r>
            <a:r>
              <a:rPr lang="en-US" altLang="en-US" sz="2600" dirty="0">
                <a:solidFill>
                  <a:srgbClr val="000000"/>
                </a:solidFill>
                <a:latin typeface="Consolas" panose="020B0609020204030204" pitchFamily="49" charset="0"/>
              </a:rPr>
              <a:t>x</a:t>
            </a:r>
            <a:r>
              <a:rPr lang="en-US" altLang="en-US" sz="2600" dirty="0">
                <a:solidFill>
                  <a:srgbClr val="000000"/>
                </a:solidFill>
                <a:latin typeface="Cambria" panose="02040503050406030204" pitchFamily="18" charset="0"/>
              </a:rPr>
              <a:t> and </a:t>
            </a:r>
            <a:r>
              <a:rPr lang="en-US" altLang="en-US" sz="2600" dirty="0">
                <a:solidFill>
                  <a:srgbClr val="000000"/>
                </a:solidFill>
                <a:latin typeface="Consolas" panose="020B0609020204030204" pitchFamily="49" charset="0"/>
              </a:rPr>
              <a:t>y</a:t>
            </a:r>
            <a:r>
              <a:rPr lang="en-US" altLang="en-US" sz="2600" dirty="0">
                <a:solidFill>
                  <a:srgbClr val="000000"/>
                </a:solidFill>
                <a:latin typeface="Cambria" panose="02040503050406030204" pitchFamily="18" charset="0"/>
              </a:rPr>
              <a:t> are of type </a:t>
            </a:r>
            <a:r>
              <a:rPr lang="en-US" altLang="en-US" sz="2600" dirty="0">
                <a:solidFill>
                  <a:srgbClr val="000000"/>
                </a:solidFill>
                <a:latin typeface="Consolas" panose="020B0609020204030204" pitchFamily="49" charset="0"/>
              </a:rPr>
              <a:t>double</a:t>
            </a:r>
            <a:r>
              <a:rPr lang="en-US" altLang="en-US" sz="2600" dirty="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40291"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Functions can return references, but this can be dangerous.</a:t>
            </a:r>
          </a:p>
          <a:p>
            <a:pPr eaLnBrk="1" hangingPunct="1">
              <a:defRPr/>
            </a:pPr>
            <a:r>
              <a:rPr lang="en-US" dirty="0">
                <a:solidFill>
                  <a:srgbClr val="000000"/>
                </a:solidFill>
                <a:latin typeface="Cambria" panose="02040503050406030204" pitchFamily="18" charset="0"/>
              </a:rPr>
              <a:t>When returning a reference to a variable declared in the called function, the variable should be declared </a:t>
            </a:r>
            <a:r>
              <a:rPr lang="en-US" dirty="0">
                <a:solidFill>
                  <a:srgbClr val="000000"/>
                </a:solidFill>
                <a:latin typeface="Consolas" panose="020B0609020204030204" pitchFamily="49" charset="0"/>
              </a:rPr>
              <a:t>static</a:t>
            </a:r>
            <a:r>
              <a:rPr lang="en-US" dirty="0">
                <a:solidFill>
                  <a:srgbClr val="000000"/>
                </a:solidFill>
                <a:latin typeface="Cambria" panose="02040503050406030204" pitchFamily="18" charset="0"/>
              </a:rPr>
              <a:t> in that function.</a:t>
            </a:r>
          </a:p>
        </p:txBody>
      </p:sp>
      <p:sp>
        <p:nvSpPr>
          <p:cNvPr id="1402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9985"/>
            <a:ext cx="9144000" cy="3298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2352137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pPr eaLnBrk="1" hangingPunct="1"/>
            <a:r>
              <a:rPr lang="en-US" altLang="en-US" sz="2400" dirty="0">
                <a:solidFill>
                  <a:srgbClr val="000000"/>
                </a:solidFill>
                <a:latin typeface="Cambria" panose="02040503050406030204" pitchFamily="18" charset="0"/>
              </a:rPr>
              <a:t>It common for a program to invoke a function repeatedly with the </a:t>
            </a:r>
            <a:r>
              <a:rPr lang="en-US" altLang="en-US" sz="2400" i="1" dirty="0">
                <a:solidFill>
                  <a:srgbClr val="000000"/>
                </a:solidFill>
                <a:latin typeface="Cambria" panose="02040503050406030204" pitchFamily="18" charset="0"/>
              </a:rPr>
              <a:t>same</a:t>
            </a:r>
            <a:r>
              <a:rPr lang="en-US" altLang="en-US" sz="2400" dirty="0">
                <a:solidFill>
                  <a:srgbClr val="000000"/>
                </a:solidFill>
                <a:latin typeface="Cambria" panose="02040503050406030204" pitchFamily="18" charset="0"/>
              </a:rPr>
              <a:t> argument value for a particular parameter.</a:t>
            </a:r>
          </a:p>
          <a:p>
            <a:pPr eaLnBrk="1" hangingPunct="1"/>
            <a:r>
              <a:rPr lang="en-US" altLang="en-US" sz="2400" dirty="0">
                <a:solidFill>
                  <a:srgbClr val="000000"/>
                </a:solidFill>
                <a:latin typeface="Cambria" panose="02040503050406030204" pitchFamily="18" charset="0"/>
              </a:rPr>
              <a:t>Can specify that such a parameter has a </a:t>
            </a:r>
            <a:r>
              <a:rPr lang="en-US" altLang="en-US" sz="2400" dirty="0">
                <a:solidFill>
                  <a:srgbClr val="0000FF"/>
                </a:solidFill>
                <a:latin typeface="Cambria" panose="02040503050406030204" pitchFamily="18" charset="0"/>
              </a:rPr>
              <a:t>default argument</a:t>
            </a:r>
            <a:r>
              <a:rPr lang="en-US" altLang="en-US" sz="2400" dirty="0">
                <a:solidFill>
                  <a:srgbClr val="000000"/>
                </a:solidFill>
                <a:latin typeface="Cambria" panose="02040503050406030204" pitchFamily="18" charset="0"/>
              </a:rPr>
              <a:t>, i.e., a default value to be passed to that parameter.</a:t>
            </a:r>
          </a:p>
          <a:p>
            <a:pPr eaLnBrk="1" hangingPunct="1"/>
            <a:r>
              <a:rPr lang="en-US" altLang="en-US" sz="2400" dirty="0">
                <a:solidFill>
                  <a:srgbClr val="000000"/>
                </a:solidFill>
                <a:latin typeface="Cambria" panose="02040503050406030204" pitchFamily="18" charset="0"/>
              </a:rPr>
              <a:t>When a program omits an argument for a parameter with a default argument in a function call, the compiler rewrites the function call and inserts the default value of that argument.</a:t>
            </a:r>
          </a:p>
          <a:p>
            <a:pPr eaLnBrk="1" hangingPunct="1"/>
            <a:r>
              <a:rPr lang="en-US" altLang="en-US" sz="2400" dirty="0">
                <a:solidFill>
                  <a:srgbClr val="000000"/>
                </a:solidFill>
                <a:latin typeface="Cambria" panose="02040503050406030204" pitchFamily="18" charset="0"/>
              </a:rPr>
              <a:t>Figure 6.18 demonstrates using default arguments to calculate a box’s volume. </a:t>
            </a: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33413" y="857250"/>
            <a:ext cx="787717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56868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13198" y="857250"/>
            <a:ext cx="7517606"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66911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r>
              <a:rPr lang="en-US" altLang="en-US" sz="2400" dirty="0">
                <a:solidFill>
                  <a:srgbClr val="000000"/>
                </a:solidFill>
                <a:latin typeface="Cambria" panose="02040503050406030204" pitchFamily="18" charset="0"/>
              </a:rPr>
              <a:t>Default arguments must be the rightmost (trailing) arguments in a function’s parameter list. </a:t>
            </a:r>
          </a:p>
          <a:p>
            <a:r>
              <a:rPr lang="en-US" altLang="en-US" sz="2400" dirty="0">
                <a:solidFill>
                  <a:srgbClr val="000000"/>
                </a:solidFill>
                <a:latin typeface="Cambria" panose="02040503050406030204" pitchFamily="18" charset="0"/>
              </a:rPr>
              <a:t>When calling a function with two or more default arguments, if an omitted argument is not the rightmost argument, then all arguments to the right of that argument also must be omitted. </a:t>
            </a:r>
          </a:p>
          <a:p>
            <a:r>
              <a:rPr lang="en-US" altLang="en-US" sz="2400" dirty="0">
                <a:solidFill>
                  <a:srgbClr val="000000"/>
                </a:solidFill>
                <a:latin typeface="Cambria" panose="02040503050406030204" pitchFamily="18" charset="0"/>
              </a:rPr>
              <a:t>Default arguments must be specified with the first occurrence of the function name—typically, in the function prototype. </a:t>
            </a:r>
          </a:p>
          <a:p>
            <a:r>
              <a:rPr lang="en-US" altLang="en-US" sz="2400" dirty="0">
                <a:solidFill>
                  <a:srgbClr val="000000"/>
                </a:solidFill>
                <a:latin typeface="Cambria" panose="02040503050406030204" pitchFamily="18" charset="0"/>
              </a:rPr>
              <a:t>Default values can be any expression, including constants, global variables or function calls. Default arguments also can be used with inline functions.</a:t>
            </a: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360665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68129"/>
            <a:ext cx="9144000" cy="25217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4442893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Unary Scope Resolution Operator</a:t>
            </a:r>
          </a:p>
        </p:txBody>
      </p:sp>
      <p:sp>
        <p:nvSpPr>
          <p:cNvPr id="17203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C++ provides the </a:t>
            </a:r>
            <a:r>
              <a:rPr lang="en-US" altLang="en-US" dirty="0">
                <a:solidFill>
                  <a:srgbClr val="0000FF"/>
                </a:solidFill>
                <a:latin typeface="Cambria" panose="02040503050406030204" pitchFamily="18" charset="0"/>
              </a:rPr>
              <a:t>unary</a:t>
            </a:r>
            <a:r>
              <a:rPr lang="en-US" altLang="en-US" dirty="0">
                <a:solidFill>
                  <a:srgbClr val="000000"/>
                </a:solidFill>
                <a:latin typeface="Cambria" panose="02040503050406030204" pitchFamily="18" charset="0"/>
              </a:rPr>
              <a:t> </a:t>
            </a:r>
            <a:r>
              <a:rPr lang="en-US" altLang="en-US" dirty="0">
                <a:solidFill>
                  <a:srgbClr val="0000FF"/>
                </a:solidFill>
                <a:latin typeface="Cambria" panose="02040503050406030204" pitchFamily="18" charset="0"/>
              </a:rPr>
              <a:t>scope resolution operator (</a:t>
            </a:r>
            <a:r>
              <a:rPr lang="en-US" altLang="en-US" dirty="0">
                <a:solidFill>
                  <a:srgbClr val="0000FF"/>
                </a:solidFill>
                <a:latin typeface="Consolas" panose="020B0609020204030204" pitchFamily="49" charset="0"/>
              </a:rPr>
              <a:t>::</a:t>
            </a:r>
            <a:r>
              <a:rPr lang="en-US" altLang="en-US" dirty="0">
                <a:solidFill>
                  <a:srgbClr val="0000FF"/>
                </a:solidFill>
                <a:latin typeface="Cambria" panose="02040503050406030204" pitchFamily="18" charset="0"/>
              </a:rPr>
              <a:t>)</a:t>
            </a:r>
            <a:r>
              <a:rPr lang="en-US" altLang="en-US" dirty="0">
                <a:solidFill>
                  <a:srgbClr val="000000"/>
                </a:solidFill>
                <a:latin typeface="Cambria" panose="02040503050406030204" pitchFamily="18" charset="0"/>
              </a:rPr>
              <a:t> to access a global variable when a local variable of the same name is in scope.</a:t>
            </a:r>
          </a:p>
          <a:p>
            <a:pPr eaLnBrk="1" hangingPunct="1"/>
            <a:r>
              <a:rPr lang="en-US" altLang="en-US" dirty="0">
                <a:solidFill>
                  <a:srgbClr val="000000"/>
                </a:solidFill>
                <a:latin typeface="Cambria" panose="02040503050406030204" pitchFamily="18" charset="0"/>
              </a:rPr>
              <a:t>Using the unary scope resolution operator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with a given variable name is optional when the only variable with that name is a global variable.</a:t>
            </a:r>
          </a:p>
          <a:p>
            <a:pPr eaLnBrk="1" hangingPunct="1"/>
            <a:r>
              <a:rPr lang="en-US" altLang="en-US" dirty="0">
                <a:solidFill>
                  <a:srgbClr val="000000"/>
                </a:solidFill>
                <a:latin typeface="Cambria" panose="02040503050406030204" pitchFamily="18" charset="0"/>
              </a:rPr>
              <a:t>Figure 6.19 shows the unary scope resolution operator with local and global variables of the same name.</a:t>
            </a:r>
          </a:p>
        </p:txBody>
      </p:sp>
      <p:sp>
        <p:nvSpPr>
          <p:cNvPr id="1484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13110" y="857250"/>
            <a:ext cx="89165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58335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13348"/>
            <a:ext cx="9144000" cy="28313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4615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549"/>
            <a:ext cx="9144000" cy="688909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59987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5254"/>
            <a:ext cx="9144000" cy="28063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039959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05038"/>
            <a:ext cx="9144000" cy="2447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8381759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19325"/>
            <a:ext cx="9144000" cy="24181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60749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a:t>
            </a:r>
          </a:p>
        </p:txBody>
      </p:sp>
      <p:sp>
        <p:nvSpPr>
          <p:cNvPr id="17817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C++ enables several functions of the same name to be defined, as long as they have different signatures.</a:t>
            </a:r>
          </a:p>
          <a:p>
            <a:pPr eaLnBrk="1" hangingPunct="1"/>
            <a:r>
              <a:rPr lang="en-US" altLang="en-US" dirty="0">
                <a:solidFill>
                  <a:srgbClr val="000000"/>
                </a:solidFill>
                <a:latin typeface="Cambria" panose="02040503050406030204" pitchFamily="18" charset="0"/>
              </a:rPr>
              <a:t>This is called </a:t>
            </a:r>
            <a:r>
              <a:rPr lang="en-US" altLang="en-US" dirty="0">
                <a:solidFill>
                  <a:srgbClr val="0000FF"/>
                </a:solidFill>
                <a:latin typeface="Cambria" panose="02040503050406030204" pitchFamily="18" charset="0"/>
              </a:rPr>
              <a:t>function overloading</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C++ compiler selects the proper function to call by examining the number, types and order of the arguments in the call.</a:t>
            </a:r>
          </a:p>
          <a:p>
            <a:pPr eaLnBrk="1" hangingPunct="1"/>
            <a:r>
              <a:rPr lang="en-US" altLang="en-US" dirty="0">
                <a:solidFill>
                  <a:srgbClr val="000000"/>
                </a:solidFill>
                <a:latin typeface="Cambria" panose="02040503050406030204" pitchFamily="18" charset="0"/>
              </a:rPr>
              <a:t>Function overloading is used to create several functions of the </a:t>
            </a:r>
            <a:r>
              <a:rPr lang="en-US" altLang="en-US" i="1" dirty="0">
                <a:solidFill>
                  <a:srgbClr val="000000"/>
                </a:solidFill>
                <a:latin typeface="Cambria" panose="02040503050406030204" pitchFamily="18" charset="0"/>
              </a:rPr>
              <a:t>same</a:t>
            </a:r>
            <a:r>
              <a:rPr lang="en-US" altLang="en-US" dirty="0">
                <a:solidFill>
                  <a:srgbClr val="000000"/>
                </a:solidFill>
                <a:latin typeface="Cambria" panose="02040503050406030204" pitchFamily="18" charset="0"/>
              </a:rPr>
              <a:t> name that perform similar tasks, but on different data types.</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89585"/>
            <a:ext cx="9144000" cy="20788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6517725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8022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Figure 6.20 uses overloaded square functions to calculate the square of an </a:t>
            </a:r>
            <a:r>
              <a:rPr lang="en-US" altLang="en-US" dirty="0" err="1">
                <a:solidFill>
                  <a:srgbClr val="000000"/>
                </a:solidFill>
                <a:latin typeface="Consolas" panose="020B0609020204030204" pitchFamily="49" charset="0"/>
              </a:rPr>
              <a:t>int</a:t>
            </a:r>
            <a:r>
              <a:rPr lang="en-US" altLang="en-US" dirty="0">
                <a:solidFill>
                  <a:srgbClr val="000000"/>
                </a:solidFill>
                <a:latin typeface="Cambria" panose="02040503050406030204" pitchFamily="18" charset="0"/>
              </a:rPr>
              <a:t> and the square of a </a:t>
            </a:r>
            <a:r>
              <a:rPr lang="en-US" altLang="en-US" dirty="0">
                <a:solidFill>
                  <a:srgbClr val="000000"/>
                </a:solidFill>
                <a:latin typeface="Consolas" panose="020B0609020204030204" pitchFamily="49" charset="0"/>
              </a:rPr>
              <a:t>double</a:t>
            </a:r>
            <a:r>
              <a:rPr lang="en-US" altLang="en-US" dirty="0">
                <a:solidFill>
                  <a:srgbClr val="000000"/>
                </a:solidFill>
                <a:latin typeface="Cambria" panose="02040503050406030204" pitchFamily="18" charset="0"/>
              </a:rPr>
              <a:t>.</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2400"/>
            <a:ext cx="9131511" cy="64008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67869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444354"/>
            <a:ext cx="9144000" cy="19681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5236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How the Compiler Differentiates Among Overloaded Functions </a:t>
            </a:r>
          </a:p>
          <a:p>
            <a:pPr eaLnBrk="1" hangingPunct="1">
              <a:lnSpc>
                <a:spcPct val="90000"/>
              </a:lnSpc>
              <a:defRPr/>
            </a:pPr>
            <a:r>
              <a:rPr lang="en-US" sz="2400" dirty="0">
                <a:solidFill>
                  <a:srgbClr val="000000"/>
                </a:solidFill>
                <a:latin typeface="Cambria" panose="02040503050406030204" pitchFamily="18" charset="0"/>
              </a:rPr>
              <a:t>Overloaded functions are distinguished by their signatures.</a:t>
            </a:r>
          </a:p>
          <a:p>
            <a:pPr eaLnBrk="1" hangingPunct="1">
              <a:lnSpc>
                <a:spcPct val="90000"/>
              </a:lnSpc>
              <a:defRPr/>
            </a:pPr>
            <a:r>
              <a:rPr lang="en-US" sz="2400" dirty="0">
                <a:solidFill>
                  <a:srgbClr val="000000"/>
                </a:solidFill>
                <a:latin typeface="Cambria" panose="02040503050406030204" pitchFamily="18" charset="0"/>
              </a:rPr>
              <a:t>A signature is a combination of a function’s name and its parameter types (in order).</a:t>
            </a:r>
          </a:p>
          <a:p>
            <a:pPr eaLnBrk="1" hangingPunct="1">
              <a:lnSpc>
                <a:spcPct val="90000"/>
              </a:lnSpc>
              <a:defRPr/>
            </a:pPr>
            <a:r>
              <a:rPr lang="en-US" sz="2400" dirty="0">
                <a:solidFill>
                  <a:srgbClr val="000000"/>
                </a:solidFill>
                <a:latin typeface="Cambria" panose="02040503050406030204" pitchFamily="18" charset="0"/>
              </a:rPr>
              <a:t>The compiler encodes each function identifier with the types of its parameters (sometimes referred to as </a:t>
            </a:r>
            <a:r>
              <a:rPr lang="en-US" sz="2400" dirty="0">
                <a:solidFill>
                  <a:srgbClr val="0000FF"/>
                </a:solidFill>
                <a:latin typeface="Cambria" panose="02040503050406030204" pitchFamily="18" charset="0"/>
              </a:rPr>
              <a:t>name mangling</a:t>
            </a:r>
            <a:r>
              <a:rPr lang="en-US" sz="2400" dirty="0">
                <a:solidFill>
                  <a:srgbClr val="000000"/>
                </a:solidFill>
                <a:latin typeface="Cambria" panose="02040503050406030204" pitchFamily="18" charset="0"/>
              </a:rPr>
              <a:t> or </a:t>
            </a:r>
            <a:r>
              <a:rPr lang="en-US" sz="2400" dirty="0">
                <a:solidFill>
                  <a:srgbClr val="0000FF"/>
                </a:solidFill>
                <a:latin typeface="Cambria" panose="02040503050406030204" pitchFamily="18" charset="0"/>
              </a:rPr>
              <a:t>name decoration</a:t>
            </a:r>
            <a:r>
              <a:rPr lang="en-US" sz="2400" dirty="0">
                <a:solidFill>
                  <a:srgbClr val="000000"/>
                </a:solidFill>
                <a:latin typeface="Cambria" panose="02040503050406030204" pitchFamily="18" charset="0"/>
              </a:rPr>
              <a:t>) to enable </a:t>
            </a:r>
            <a:r>
              <a:rPr lang="en-US" sz="2400" dirty="0">
                <a:solidFill>
                  <a:srgbClr val="0000FF"/>
                </a:solidFill>
                <a:latin typeface="Cambria" panose="02040503050406030204" pitchFamily="18" charset="0"/>
              </a:rPr>
              <a:t>type-safe linkage</a:t>
            </a:r>
            <a:r>
              <a:rPr lang="en-US" sz="2400" dirty="0">
                <a:solidFill>
                  <a:srgbClr val="000000"/>
                </a:solidFill>
                <a:latin typeface="Cambria" panose="02040503050406030204" pitchFamily="18" charset="0"/>
              </a:rPr>
              <a:t>.</a:t>
            </a:r>
          </a:p>
          <a:p>
            <a:pPr lvl="1" eaLnBrk="1" hangingPunct="1">
              <a:lnSpc>
                <a:spcPct val="90000"/>
              </a:lnSpc>
              <a:defRPr/>
            </a:pPr>
            <a:r>
              <a:rPr lang="en-US" sz="2000" dirty="0">
                <a:solidFill>
                  <a:srgbClr val="000000"/>
                </a:solidFill>
                <a:latin typeface="Cambria" panose="02040503050406030204" pitchFamily="18" charset="0"/>
              </a:rPr>
              <a:t>Ensures that the proper overloaded function is called and that the types of the arguments conform to the types of the parameters.</a:t>
            </a:r>
          </a:p>
          <a:p>
            <a:pPr eaLnBrk="1" hangingPunct="1">
              <a:lnSpc>
                <a:spcPct val="90000"/>
              </a:lnSpc>
              <a:defRPr/>
            </a:pPr>
            <a:r>
              <a:rPr lang="en-US" sz="2400" dirty="0">
                <a:solidFill>
                  <a:srgbClr val="000000"/>
                </a:solidFill>
                <a:latin typeface="Cambria" panose="02040503050406030204" pitchFamily="18" charset="0"/>
              </a:rPr>
              <a:t>Figure 6.21 was compiled with GNU C++. </a:t>
            </a:r>
          </a:p>
          <a:p>
            <a:pPr eaLnBrk="1" hangingPunct="1">
              <a:lnSpc>
                <a:spcPct val="90000"/>
              </a:lnSpc>
              <a:defRPr/>
            </a:pPr>
            <a:r>
              <a:rPr lang="en-US" sz="2400" dirty="0">
                <a:solidFill>
                  <a:srgbClr val="000000"/>
                </a:solidFill>
                <a:latin typeface="Cambria" panose="02040503050406030204" pitchFamily="18" charset="0"/>
              </a:rPr>
              <a:t>Rather than showing the execution output of the program, we show the mangled function names produced in assembly language by GNU C++. </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61961"/>
            <a:ext cx="9065195" cy="656743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1513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807369"/>
            <a:ext cx="9144000" cy="32432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682560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302363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a:lnSpc>
                <a:spcPct val="90000"/>
              </a:lnSpc>
              <a:defRPr/>
            </a:pPr>
            <a:r>
              <a:rPr lang="en-US" sz="2400" dirty="0">
                <a:solidFill>
                  <a:srgbClr val="000000"/>
                </a:solidFill>
                <a:latin typeface="Cambria" panose="02040503050406030204" pitchFamily="18" charset="0"/>
              </a:rPr>
              <a:t>For GNU C++, each mangled name (other than main) begins with two underscores (</a:t>
            </a:r>
            <a:r>
              <a:rPr lang="en-US" sz="2400" dirty="0">
                <a:solidFill>
                  <a:srgbClr val="000000"/>
                </a:solidFill>
                <a:latin typeface="Consolas" panose="020B0609020204030204" pitchFamily="49" charset="0"/>
              </a:rPr>
              <a:t>__</a:t>
            </a:r>
            <a:r>
              <a:rPr lang="en-US" sz="2400" dirty="0">
                <a:solidFill>
                  <a:srgbClr val="000000"/>
                </a:solidFill>
                <a:latin typeface="Cambria" panose="02040503050406030204" pitchFamily="18" charset="0"/>
              </a:rPr>
              <a:t>) followed by the letter </a:t>
            </a:r>
            <a:r>
              <a:rPr lang="en-US" sz="2400" dirty="0">
                <a:solidFill>
                  <a:srgbClr val="000000"/>
                </a:solidFill>
                <a:latin typeface="Consolas" panose="020B0609020204030204" pitchFamily="49" charset="0"/>
              </a:rPr>
              <a:t>Z</a:t>
            </a:r>
            <a:r>
              <a:rPr lang="en-US" sz="2400" dirty="0">
                <a:solidFill>
                  <a:srgbClr val="000000"/>
                </a:solidFill>
                <a:latin typeface="Cambria" panose="02040503050406030204" pitchFamily="18" charset="0"/>
              </a:rPr>
              <a:t>, a number and the function name. </a:t>
            </a:r>
          </a:p>
          <a:p>
            <a:pPr lvl="1">
              <a:lnSpc>
                <a:spcPct val="90000"/>
              </a:lnSpc>
              <a:defRPr/>
            </a:pPr>
            <a:r>
              <a:rPr lang="en-US" sz="2000" dirty="0">
                <a:solidFill>
                  <a:srgbClr val="000000"/>
                </a:solidFill>
                <a:latin typeface="Cambria" panose="02040503050406030204" pitchFamily="18" charset="0"/>
              </a:rPr>
              <a:t>The number specifies how many characters are in the function’s name. </a:t>
            </a:r>
          </a:p>
          <a:p>
            <a:pPr>
              <a:lnSpc>
                <a:spcPct val="90000"/>
              </a:lnSpc>
              <a:defRPr/>
            </a:pPr>
            <a:r>
              <a:rPr lang="en-US" sz="2400" dirty="0">
                <a:solidFill>
                  <a:srgbClr val="000000"/>
                </a:solidFill>
                <a:latin typeface="Cambria" panose="02040503050406030204" pitchFamily="18" charset="0"/>
              </a:rPr>
              <a:t>The compiler distinguishes the two </a:t>
            </a:r>
            <a:r>
              <a:rPr lang="en-US" sz="2400" dirty="0">
                <a:solidFill>
                  <a:srgbClr val="000000"/>
                </a:solidFill>
                <a:latin typeface="Consolas" panose="020B0609020204030204" pitchFamily="49" charset="0"/>
              </a:rPr>
              <a:t>square</a:t>
            </a:r>
            <a:r>
              <a:rPr lang="en-US" sz="2400" dirty="0">
                <a:solidFill>
                  <a:srgbClr val="000000"/>
                </a:solidFill>
                <a:latin typeface="Cambria" panose="02040503050406030204" pitchFamily="18" charset="0"/>
              </a:rPr>
              <a:t> functions by their parameter lists—one specifies </a:t>
            </a:r>
            <a:r>
              <a:rPr lang="en-US" sz="2400" dirty="0" err="1">
                <a:solidFill>
                  <a:srgbClr val="000000"/>
                </a:solidFill>
                <a:latin typeface="Consolas" panose="020B0609020204030204" pitchFamily="49" charset="0"/>
              </a:rPr>
              <a:t>i</a:t>
            </a:r>
            <a:r>
              <a:rPr lang="en-US" sz="2400" dirty="0">
                <a:solidFill>
                  <a:srgbClr val="000000"/>
                </a:solidFill>
                <a:latin typeface="Cambria" panose="02040503050406030204" pitchFamily="18" charset="0"/>
              </a:rPr>
              <a:t> for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and the other </a:t>
            </a:r>
            <a:r>
              <a:rPr lang="en-US" sz="2400" dirty="0">
                <a:solidFill>
                  <a:srgbClr val="000000"/>
                </a:solidFill>
                <a:latin typeface="Consolas" panose="020B0609020204030204" pitchFamily="49" charset="0"/>
              </a:rPr>
              <a:t>d</a:t>
            </a:r>
            <a:r>
              <a:rPr lang="en-US" sz="2400" dirty="0">
                <a:solidFill>
                  <a:srgbClr val="000000"/>
                </a:solidFill>
                <a:latin typeface="Cambria" panose="02040503050406030204" pitchFamily="18" charset="0"/>
              </a:rPr>
              <a:t> for </a:t>
            </a:r>
            <a:r>
              <a:rPr lang="en-US" sz="2400" dirty="0">
                <a:solidFill>
                  <a:srgbClr val="000000"/>
                </a:solidFill>
                <a:latin typeface="Consolas" panose="020B0609020204030204" pitchFamily="49" charset="0"/>
              </a:rPr>
              <a:t>double</a:t>
            </a:r>
            <a:r>
              <a:rPr lang="en-US" sz="2400" dirty="0">
                <a:solidFill>
                  <a:srgbClr val="000000"/>
                </a:solidFill>
                <a:latin typeface="Cambria" panose="02040503050406030204" pitchFamily="18" charset="0"/>
              </a:rPr>
              <a:t>. </a:t>
            </a:r>
          </a:p>
          <a:p>
            <a:pPr>
              <a:lnSpc>
                <a:spcPct val="90000"/>
              </a:lnSpc>
              <a:defRPr/>
            </a:pPr>
            <a:r>
              <a:rPr lang="en-US" sz="2400" dirty="0">
                <a:solidFill>
                  <a:srgbClr val="FF0000"/>
                </a:solidFill>
                <a:latin typeface="Cambria" panose="02040503050406030204" pitchFamily="18" charset="0"/>
              </a:rPr>
              <a:t>The return types of the functions are not specified in the mangled names</a:t>
            </a:r>
            <a:r>
              <a:rPr lang="en-US" sz="2400" dirty="0">
                <a:solidFill>
                  <a:srgbClr val="000000"/>
                </a:solidFill>
                <a:latin typeface="Cambria" panose="02040503050406030204" pitchFamily="18" charset="0"/>
              </a:rPr>
              <a:t>. </a:t>
            </a:r>
          </a:p>
          <a:p>
            <a:pPr>
              <a:lnSpc>
                <a:spcPct val="90000"/>
              </a:lnSpc>
              <a:defRPr/>
            </a:pPr>
            <a:r>
              <a:rPr lang="en-US" sz="2400" dirty="0">
                <a:solidFill>
                  <a:srgbClr val="000000"/>
                </a:solidFill>
                <a:latin typeface="Cambria" panose="02040503050406030204" pitchFamily="18" charset="0"/>
              </a:rPr>
              <a:t>Overloaded functions can have different return types, but if they do, they must also have different parameter lists. </a:t>
            </a:r>
          </a:p>
          <a:p>
            <a:pPr>
              <a:lnSpc>
                <a:spcPct val="90000"/>
              </a:lnSpc>
              <a:defRPr/>
            </a:pPr>
            <a:r>
              <a:rPr lang="en-US" sz="2400" dirty="0">
                <a:solidFill>
                  <a:srgbClr val="000000"/>
                </a:solidFill>
                <a:latin typeface="Cambria" panose="02040503050406030204" pitchFamily="18" charset="0"/>
              </a:rPr>
              <a:t>Function-name mangling is compiler specific. </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573970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5538"/>
            <a:ext cx="9144000" cy="2066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002564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52500"/>
            <a:ext cx="9144000" cy="49518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682069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6.17  </a:t>
            </a:r>
            <a:r>
              <a:rPr lang="en-US" dirty="0">
                <a:solidFill>
                  <a:srgbClr val="3380E6"/>
                </a:solidFill>
                <a:latin typeface="Arial"/>
              </a:rPr>
              <a:t>Function Templates</a:t>
            </a:r>
          </a:p>
        </p:txBody>
      </p:sp>
      <p:sp>
        <p:nvSpPr>
          <p:cNvPr id="18841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If the program logic and operations are </a:t>
            </a:r>
            <a:r>
              <a:rPr lang="en-US" altLang="en-US" i="1" dirty="0">
                <a:solidFill>
                  <a:srgbClr val="000000"/>
                </a:solidFill>
                <a:latin typeface="Cambria" panose="02040503050406030204" pitchFamily="18" charset="0"/>
              </a:rPr>
              <a:t>identical</a:t>
            </a:r>
            <a:r>
              <a:rPr lang="en-US" altLang="en-US" dirty="0">
                <a:solidFill>
                  <a:srgbClr val="000000"/>
                </a:solidFill>
                <a:latin typeface="Cambria" panose="02040503050406030204" pitchFamily="18" charset="0"/>
              </a:rPr>
              <a:t> for each data type, overloading may be performed more compactly and conveniently by using </a:t>
            </a:r>
            <a:r>
              <a:rPr lang="en-US" altLang="en-US" dirty="0">
                <a:solidFill>
                  <a:srgbClr val="0000FF"/>
                </a:solidFill>
                <a:latin typeface="Cambria" panose="02040503050406030204" pitchFamily="18" charset="0"/>
              </a:rPr>
              <a:t>function templates</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You write a single function template definition.</a:t>
            </a:r>
          </a:p>
          <a:p>
            <a:r>
              <a:rPr lang="en-US" altLang="en-US" dirty="0">
                <a:solidFill>
                  <a:srgbClr val="000000"/>
                </a:solidFill>
                <a:latin typeface="Cambria" panose="02040503050406030204" pitchFamily="18" charset="0"/>
              </a:rPr>
              <a:t>Given the argument types provided in calls to this function, C++ automatically generates separate </a:t>
            </a:r>
            <a:r>
              <a:rPr lang="en-US" altLang="en-US" dirty="0">
                <a:solidFill>
                  <a:srgbClr val="0000FF"/>
                </a:solidFill>
                <a:latin typeface="Cambria" panose="02040503050406030204" pitchFamily="18" charset="0"/>
              </a:rPr>
              <a:t>function template specializations </a:t>
            </a:r>
            <a:r>
              <a:rPr lang="en-US" altLang="en-US" dirty="0">
                <a:solidFill>
                  <a:srgbClr val="000000"/>
                </a:solidFill>
                <a:latin typeface="Cambria" panose="02040503050406030204" pitchFamily="18" charset="0"/>
              </a:rPr>
              <a:t>to handle each type of call appropriately. </a:t>
            </a:r>
          </a:p>
        </p:txBody>
      </p:sp>
      <p:sp>
        <p:nvSpPr>
          <p:cNvPr id="1638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6.17  </a:t>
            </a:r>
            <a:r>
              <a:rPr lang="en-US" dirty="0">
                <a:solidFill>
                  <a:srgbClr val="3380E6"/>
                </a:solidFill>
                <a:latin typeface="Arial"/>
              </a:rPr>
              <a:t>Function Templates (cont.)</a:t>
            </a:r>
          </a:p>
        </p:txBody>
      </p:sp>
      <p:sp>
        <p:nvSpPr>
          <p:cNvPr id="189443"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a:solidFill>
                  <a:srgbClr val="000000"/>
                </a:solidFill>
                <a:latin typeface="Cambria" panose="02040503050406030204" pitchFamily="18" charset="0"/>
              </a:rPr>
              <a:t>Figure 6.22 defines a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function that determines the largest of three values.</a:t>
            </a:r>
          </a:p>
          <a:p>
            <a:pPr eaLnBrk="1" hangingPunct="1">
              <a:spcBef>
                <a:spcPct val="0"/>
              </a:spcBef>
            </a:pPr>
            <a:r>
              <a:rPr lang="en-US" altLang="en-US" sz="2400" dirty="0">
                <a:solidFill>
                  <a:srgbClr val="000000"/>
                </a:solidFill>
                <a:latin typeface="Cambria" panose="02040503050406030204" pitchFamily="18" charset="0"/>
              </a:rPr>
              <a:t>All function template definitions begin with the </a:t>
            </a:r>
            <a:r>
              <a:rPr lang="en-US" altLang="en-US" sz="2400" dirty="0">
                <a:solidFill>
                  <a:srgbClr val="0000FF"/>
                </a:solidFill>
                <a:latin typeface="Consolas" panose="020B0609020204030204" pitchFamily="49" charset="0"/>
              </a:rPr>
              <a:t>template</a:t>
            </a:r>
            <a:r>
              <a:rPr lang="en-US" altLang="en-US" sz="2400" dirty="0">
                <a:solidFill>
                  <a:srgbClr val="0000FF"/>
                </a:solidFill>
                <a:latin typeface="Cambria" panose="02040503050406030204" pitchFamily="18" charset="0"/>
              </a:rPr>
              <a:t> keyword</a:t>
            </a:r>
            <a:r>
              <a:rPr lang="en-US" altLang="en-US" sz="2400" dirty="0">
                <a:solidFill>
                  <a:srgbClr val="000000"/>
                </a:solidFill>
                <a:latin typeface="Cambria" panose="02040503050406030204" pitchFamily="18" charset="0"/>
              </a:rPr>
              <a:t> followed by a </a:t>
            </a:r>
            <a:r>
              <a:rPr lang="en-US" altLang="en-US" sz="2400" dirty="0">
                <a:solidFill>
                  <a:srgbClr val="0000FF"/>
                </a:solidFill>
                <a:latin typeface="Cambria" panose="02040503050406030204" pitchFamily="18" charset="0"/>
              </a:rPr>
              <a:t>template parameter list</a:t>
            </a:r>
            <a:r>
              <a:rPr lang="en-US" altLang="en-US" sz="2400" dirty="0">
                <a:solidFill>
                  <a:srgbClr val="000000"/>
                </a:solidFill>
                <a:latin typeface="Cambria" panose="02040503050406030204" pitchFamily="18" charset="0"/>
              </a:rPr>
              <a:t> enclosed in angle brackets (</a:t>
            </a:r>
            <a:r>
              <a:rPr lang="en-US" altLang="en-US" sz="2400" dirty="0">
                <a:solidFill>
                  <a:srgbClr val="000000"/>
                </a:solidFill>
                <a:latin typeface="Consolas" panose="020B0609020204030204" pitchFamily="49" charset="0"/>
              </a:rPr>
              <a:t>&lt;</a:t>
            </a:r>
            <a:r>
              <a:rPr lang="en-US" altLang="en-US" sz="2400" dirty="0">
                <a:solidFill>
                  <a:srgbClr val="000000"/>
                </a:solidFill>
                <a:latin typeface="Cambria" panose="02040503050406030204" pitchFamily="18" charset="0"/>
              </a:rPr>
              <a:t> and </a:t>
            </a:r>
            <a:r>
              <a:rPr lang="en-US" altLang="en-US" sz="2400" dirty="0">
                <a:solidFill>
                  <a:srgbClr val="000000"/>
                </a:solidFill>
                <a:latin typeface="Consolas" panose="020B0609020204030204" pitchFamily="49" charset="0"/>
              </a:rPr>
              <a:t>&gt;</a:t>
            </a:r>
            <a:r>
              <a:rPr lang="en-US" altLang="en-US" sz="2400" dirty="0">
                <a:solidFill>
                  <a:srgbClr val="000000"/>
                </a:solidFill>
                <a:latin typeface="Cambria" panose="02040503050406030204" pitchFamily="18" charset="0"/>
              </a:rPr>
              <a:t>).</a:t>
            </a:r>
          </a:p>
          <a:p>
            <a:pPr eaLnBrk="1" hangingPunct="1">
              <a:spcBef>
                <a:spcPct val="0"/>
              </a:spcBef>
            </a:pPr>
            <a:r>
              <a:rPr lang="en-US" altLang="en-US" sz="2400" dirty="0">
                <a:solidFill>
                  <a:srgbClr val="000000"/>
                </a:solidFill>
                <a:latin typeface="Cambria" panose="02040503050406030204" pitchFamily="18" charset="0"/>
              </a:rPr>
              <a:t>Every parameter in the template parameter list is preceded by keyword </a:t>
            </a:r>
            <a:r>
              <a:rPr lang="en-US" altLang="en-US" sz="2400" dirty="0" err="1">
                <a:solidFill>
                  <a:srgbClr val="000000"/>
                </a:solidFill>
                <a:latin typeface="Consolas" panose="020B0609020204030204" pitchFamily="49" charset="0"/>
              </a:rPr>
              <a:t>typename</a:t>
            </a:r>
            <a:r>
              <a:rPr lang="en-US" altLang="en-US" sz="2400" dirty="0">
                <a:solidFill>
                  <a:srgbClr val="000000"/>
                </a:solidFill>
                <a:latin typeface="Cambria" panose="02040503050406030204" pitchFamily="18" charset="0"/>
              </a:rPr>
              <a:t> or keyword </a:t>
            </a:r>
            <a:r>
              <a:rPr lang="en-US" altLang="en-US" sz="2400" dirty="0">
                <a:solidFill>
                  <a:srgbClr val="000000"/>
                </a:solidFill>
                <a:latin typeface="Consolas" panose="020B0609020204030204" pitchFamily="49" charset="0"/>
              </a:rPr>
              <a:t>class</a:t>
            </a:r>
            <a:r>
              <a:rPr lang="en-US" altLang="en-US" sz="2400" dirty="0">
                <a:solidFill>
                  <a:srgbClr val="000000"/>
                </a:solidFill>
                <a:latin typeface="Cambria" panose="02040503050406030204" pitchFamily="18" charset="0"/>
              </a:rPr>
              <a:t>.</a:t>
            </a:r>
          </a:p>
          <a:p>
            <a:pPr eaLnBrk="1" hangingPunct="1">
              <a:spcBef>
                <a:spcPct val="0"/>
              </a:spcBef>
            </a:pPr>
            <a:r>
              <a:rPr lang="en-US" altLang="en-US" sz="2400" dirty="0">
                <a:solidFill>
                  <a:srgbClr val="000000"/>
                </a:solidFill>
                <a:latin typeface="Cambria" panose="02040503050406030204" pitchFamily="18" charset="0"/>
              </a:rPr>
              <a:t>The type parameters are placeholders for fundamental types or user-defined types.</a:t>
            </a:r>
          </a:p>
          <a:p>
            <a:pPr lvl="1">
              <a:spcBef>
                <a:spcPct val="0"/>
              </a:spcBef>
            </a:pPr>
            <a:r>
              <a:rPr lang="en-US" altLang="en-US" sz="2000" dirty="0">
                <a:solidFill>
                  <a:srgbClr val="000000"/>
                </a:solidFill>
                <a:latin typeface="Cambria" panose="02040503050406030204" pitchFamily="18" charset="0"/>
              </a:rPr>
              <a:t>Used to specify the types of the function’s parameters, to specify the function’s return type and to declare variables within the body of the function definition.</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446666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Function Templates (cont.)</a:t>
            </a:r>
          </a:p>
        </p:txBody>
      </p:sp>
      <p:sp>
        <p:nvSpPr>
          <p:cNvPr id="193539"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a:solidFill>
                  <a:srgbClr val="000000"/>
                </a:solidFill>
                <a:latin typeface="Cambria" panose="02040503050406030204" pitchFamily="18" charset="0"/>
              </a:rPr>
              <a:t>Figure 6.23 uses the </a:t>
            </a:r>
            <a:r>
              <a:rPr lang="en-US" altLang="en-US" sz="20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function template to determine the largest of three </a:t>
            </a:r>
            <a:r>
              <a:rPr lang="en-US" altLang="en-US" sz="2000" dirty="0" err="1">
                <a:solidFill>
                  <a:srgbClr val="000000"/>
                </a:solidFill>
                <a:latin typeface="Consolas" panose="020B0609020204030204" pitchFamily="49" charset="0"/>
              </a:rPr>
              <a:t>int</a:t>
            </a:r>
            <a:r>
              <a:rPr lang="en-US" altLang="en-US" sz="2000" dirty="0">
                <a:solidFill>
                  <a:srgbClr val="000000"/>
                </a:solidFill>
                <a:latin typeface="Cambria" panose="02040503050406030204" pitchFamily="18" charset="0"/>
              </a:rPr>
              <a:t> </a:t>
            </a:r>
            <a:r>
              <a:rPr lang="en-US" altLang="en-US" sz="2400" dirty="0">
                <a:solidFill>
                  <a:srgbClr val="000000"/>
                </a:solidFill>
                <a:latin typeface="Cambria" panose="02040503050406030204" pitchFamily="18" charset="0"/>
              </a:rPr>
              <a:t>values, three </a:t>
            </a:r>
            <a:r>
              <a:rPr lang="en-US" altLang="en-US" sz="2000" dirty="0">
                <a:solidFill>
                  <a:srgbClr val="000000"/>
                </a:solidFill>
                <a:latin typeface="Consolas" panose="020B0609020204030204" pitchFamily="49" charset="0"/>
              </a:rPr>
              <a:t>double</a:t>
            </a:r>
            <a:r>
              <a:rPr lang="en-US" altLang="en-US" sz="2400" dirty="0">
                <a:solidFill>
                  <a:srgbClr val="000000"/>
                </a:solidFill>
                <a:latin typeface="Cambria" panose="02040503050406030204" pitchFamily="18" charset="0"/>
              </a:rPr>
              <a:t> values and three </a:t>
            </a:r>
            <a:r>
              <a:rPr lang="en-US" altLang="en-US" sz="2000" dirty="0">
                <a:solidFill>
                  <a:srgbClr val="000000"/>
                </a:solidFill>
                <a:latin typeface="Consolas" panose="020B0609020204030204" pitchFamily="49" charset="0"/>
              </a:rPr>
              <a:t>char</a:t>
            </a:r>
            <a:r>
              <a:rPr lang="en-US" altLang="en-US" sz="2400" dirty="0">
                <a:solidFill>
                  <a:srgbClr val="000000"/>
                </a:solidFill>
                <a:latin typeface="Cambria" panose="02040503050406030204" pitchFamily="18" charset="0"/>
              </a:rPr>
              <a:t> values, respectively. </a:t>
            </a:r>
          </a:p>
          <a:p>
            <a:pPr eaLnBrk="1" hangingPunct="1">
              <a:spcBef>
                <a:spcPct val="0"/>
              </a:spcBef>
            </a:pPr>
            <a:r>
              <a:rPr lang="en-US" altLang="en-US" sz="2400" dirty="0">
                <a:solidFill>
                  <a:srgbClr val="000000"/>
                </a:solidFill>
                <a:latin typeface="Cambria" panose="02040503050406030204" pitchFamily="18" charset="0"/>
              </a:rPr>
              <a:t>Separate functions are created as a result of the calls—expecting three </a:t>
            </a:r>
            <a:r>
              <a:rPr lang="en-US" altLang="en-US" sz="2000" dirty="0" err="1">
                <a:solidFill>
                  <a:srgbClr val="000000"/>
                </a:solidFill>
                <a:latin typeface="Consolas" panose="020B0609020204030204" pitchFamily="49" charset="0"/>
              </a:rPr>
              <a:t>int</a:t>
            </a:r>
            <a:r>
              <a:rPr lang="en-US" altLang="en-US" sz="2400" dirty="0">
                <a:solidFill>
                  <a:srgbClr val="000000"/>
                </a:solidFill>
                <a:latin typeface="Cambria" panose="02040503050406030204" pitchFamily="18" charset="0"/>
              </a:rPr>
              <a:t> values, three </a:t>
            </a:r>
            <a:r>
              <a:rPr lang="en-US" altLang="en-US" sz="2000" dirty="0">
                <a:solidFill>
                  <a:srgbClr val="000000"/>
                </a:solidFill>
                <a:latin typeface="Consolas" panose="020B0609020204030204" pitchFamily="49" charset="0"/>
              </a:rPr>
              <a:t>double</a:t>
            </a:r>
            <a:r>
              <a:rPr lang="en-US" altLang="en-US" sz="2400" dirty="0">
                <a:solidFill>
                  <a:srgbClr val="000000"/>
                </a:solidFill>
                <a:latin typeface="Cambria" panose="02040503050406030204" pitchFamily="18" charset="0"/>
              </a:rPr>
              <a:t> values and three </a:t>
            </a:r>
            <a:r>
              <a:rPr lang="en-US" altLang="en-US" sz="2000" dirty="0">
                <a:solidFill>
                  <a:srgbClr val="000000"/>
                </a:solidFill>
                <a:latin typeface="Consolas" panose="020B0609020204030204" pitchFamily="49" charset="0"/>
              </a:rPr>
              <a:t>char</a:t>
            </a:r>
            <a:r>
              <a:rPr lang="en-US" altLang="en-US" sz="2400" dirty="0">
                <a:solidFill>
                  <a:srgbClr val="000000"/>
                </a:solidFill>
                <a:latin typeface="Cambria" panose="02040503050406030204" pitchFamily="18" charset="0"/>
              </a:rPr>
              <a:t> values, respectively. </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78540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7095"/>
            <a:ext cx="9144000" cy="6283810"/>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9649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a:t>
            </a:r>
            <a:r>
              <a:rPr lang="en-US" dirty="0" err="1">
                <a:solidFill>
                  <a:srgbClr val="3380E6"/>
                </a:solidFill>
                <a:latin typeface="Arial"/>
              </a:rPr>
              <a:t>Pototypes</a:t>
            </a:r>
            <a:endParaRPr lang="en-US" dirty="0">
              <a:solidFill>
                <a:srgbClr val="3380E6"/>
              </a:solidFill>
              <a:latin typeface="Arial"/>
            </a:endParaRPr>
          </a:p>
        </p:txBody>
      </p:sp>
      <p:sp>
        <p:nvSpPr>
          <p:cNvPr id="25603" name="Text Placeholder 2"/>
          <p:cNvSpPr>
            <a:spLocks noGrp="1"/>
          </p:cNvSpPr>
          <p:nvPr>
            <p:ph type="body" idx="1"/>
          </p:nvPr>
        </p:nvSpPr>
        <p:spPr/>
        <p:txBody>
          <a:bodyPr/>
          <a:lstStyle/>
          <a:p>
            <a:r>
              <a:rPr lang="en-US" altLang="en-US" sz="2400" dirty="0">
                <a:solidFill>
                  <a:srgbClr val="000000"/>
                </a:solidFill>
                <a:latin typeface="Cambria" panose="02040503050406030204" pitchFamily="18" charset="0"/>
              </a:rPr>
              <a:t>In this section, we create a user-defined function called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(Fig. 6.3) that returns the largest of its three </a:t>
            </a:r>
            <a:r>
              <a:rPr lang="en-US" altLang="en-US" sz="2400" dirty="0" err="1">
                <a:solidFill>
                  <a:srgbClr val="000000"/>
                </a:solidFill>
                <a:latin typeface="Consolas" panose="020B0609020204030204" pitchFamily="49" charset="0"/>
              </a:rPr>
              <a:t>int</a:t>
            </a:r>
            <a:r>
              <a:rPr lang="en-US" altLang="en-US" sz="2400" dirty="0">
                <a:solidFill>
                  <a:srgbClr val="000000"/>
                </a:solidFill>
                <a:latin typeface="Cambria" panose="02040503050406030204" pitchFamily="18" charset="0"/>
              </a:rPr>
              <a:t> arguments. </a:t>
            </a:r>
            <a:endParaRPr lang="en-US" altLang="en-US" dirty="0">
              <a:solidFill>
                <a:srgbClr val="000000"/>
              </a:solidFill>
              <a:latin typeface="Cambria" panose="02040503050406030204" pitchFamily="18" charset="0"/>
            </a:endParaRPr>
          </a:p>
        </p:txBody>
      </p:sp>
      <p:sp>
        <p:nvSpPr>
          <p:cNvPr id="245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a:t>
            </a:r>
          </a:p>
        </p:txBody>
      </p:sp>
      <p:sp>
        <p:nvSpPr>
          <p:cNvPr id="195587" name="Text Placeholder 2"/>
          <p:cNvSpPr>
            <a:spLocks noGrp="1"/>
          </p:cNvSpPr>
          <p:nvPr>
            <p:ph type="body" idx="1"/>
          </p:nvPr>
        </p:nvSpPr>
        <p:spPr/>
        <p:txBody>
          <a:bodyPr/>
          <a:lstStyle/>
          <a:p>
            <a:pPr eaLnBrk="1" hangingPunct="1">
              <a:lnSpc>
                <a:spcPct val="80000"/>
              </a:lnSpc>
            </a:pPr>
            <a:r>
              <a:rPr lang="en-US" altLang="en-US" sz="2300" dirty="0">
                <a:solidFill>
                  <a:srgbClr val="000000"/>
                </a:solidFill>
                <a:latin typeface="Cambria" panose="02040503050406030204" pitchFamily="18" charset="0"/>
              </a:rPr>
              <a:t>A </a:t>
            </a:r>
            <a:r>
              <a:rPr lang="en-US" altLang="en-US" sz="2300" dirty="0">
                <a:solidFill>
                  <a:srgbClr val="0000FF"/>
                </a:solidFill>
                <a:latin typeface="Cambria" panose="02040503050406030204" pitchFamily="18" charset="0"/>
              </a:rPr>
              <a:t>recursive function</a:t>
            </a:r>
            <a:r>
              <a:rPr lang="en-US" altLang="en-US" sz="2300" dirty="0">
                <a:solidFill>
                  <a:srgbClr val="000000"/>
                </a:solidFill>
                <a:latin typeface="Cambria" panose="02040503050406030204" pitchFamily="18" charset="0"/>
              </a:rPr>
              <a:t> is a function that calls itself, either directly, or indirectly (through another function).</a:t>
            </a:r>
          </a:p>
          <a:p>
            <a:pPr eaLnBrk="1" hangingPunct="1">
              <a:lnSpc>
                <a:spcPct val="80000"/>
              </a:lnSpc>
            </a:pPr>
            <a:r>
              <a:rPr lang="en-US" altLang="en-US" sz="2300" dirty="0">
                <a:solidFill>
                  <a:srgbClr val="000000"/>
                </a:solidFill>
                <a:latin typeface="Cambria" panose="02040503050406030204" pitchFamily="18" charset="0"/>
              </a:rPr>
              <a:t>Recursive problem-solving approaches have a number of elements in common.</a:t>
            </a:r>
          </a:p>
          <a:p>
            <a:pPr lvl="1" eaLnBrk="1" hangingPunct="1">
              <a:lnSpc>
                <a:spcPct val="80000"/>
              </a:lnSpc>
            </a:pPr>
            <a:r>
              <a:rPr lang="en-US" altLang="en-US" sz="2000" dirty="0">
                <a:solidFill>
                  <a:srgbClr val="000000"/>
                </a:solidFill>
                <a:latin typeface="Cambria" panose="02040503050406030204" pitchFamily="18" charset="0"/>
              </a:rPr>
              <a:t>A recursive function is called to solve a problem.</a:t>
            </a:r>
          </a:p>
          <a:p>
            <a:pPr lvl="1" eaLnBrk="1" hangingPunct="1">
              <a:lnSpc>
                <a:spcPct val="80000"/>
              </a:lnSpc>
            </a:pPr>
            <a:r>
              <a:rPr lang="en-US" altLang="en-US" sz="2000" dirty="0">
                <a:solidFill>
                  <a:srgbClr val="000000"/>
                </a:solidFill>
                <a:latin typeface="Cambria" panose="02040503050406030204" pitchFamily="18" charset="0"/>
              </a:rPr>
              <a:t>The function actually knows how to solve only the </a:t>
            </a:r>
            <a:r>
              <a:rPr lang="en-US" altLang="en-US" sz="2000" i="1" dirty="0">
                <a:solidFill>
                  <a:srgbClr val="000000"/>
                </a:solidFill>
                <a:latin typeface="Cambria" panose="02040503050406030204" pitchFamily="18" charset="0"/>
              </a:rPr>
              <a:t>simplest case(s)</a:t>
            </a:r>
            <a:r>
              <a:rPr lang="en-US" altLang="en-US" sz="2000" dirty="0">
                <a:solidFill>
                  <a:srgbClr val="000000"/>
                </a:solidFill>
                <a:latin typeface="Cambria" panose="02040503050406030204" pitchFamily="18" charset="0"/>
              </a:rPr>
              <a:t>, or so-called </a:t>
            </a:r>
            <a:r>
              <a:rPr lang="en-US" altLang="en-US" sz="2000" dirty="0">
                <a:solidFill>
                  <a:srgbClr val="0000FF"/>
                </a:solidFill>
                <a:latin typeface="Cambria" panose="02040503050406030204" pitchFamily="18" charset="0"/>
              </a:rPr>
              <a:t>base case(s)</a:t>
            </a:r>
            <a:r>
              <a:rPr lang="en-US" altLang="en-US" sz="2000" dirty="0">
                <a:solidFill>
                  <a:srgbClr val="000000"/>
                </a:solidFill>
                <a:latin typeface="Cambria" panose="02040503050406030204" pitchFamily="18" charset="0"/>
              </a:rPr>
              <a:t>.</a:t>
            </a:r>
          </a:p>
          <a:p>
            <a:pPr lvl="1" eaLnBrk="1" hangingPunct="1">
              <a:lnSpc>
                <a:spcPct val="80000"/>
              </a:lnSpc>
            </a:pPr>
            <a:r>
              <a:rPr lang="en-US" altLang="en-US" sz="2000" dirty="0">
                <a:solidFill>
                  <a:srgbClr val="000000"/>
                </a:solidFill>
                <a:latin typeface="Cambria" panose="02040503050406030204" pitchFamily="18" charset="0"/>
              </a:rPr>
              <a:t>If the function is called with a base case, the function simply returns a result.</a:t>
            </a:r>
          </a:p>
          <a:p>
            <a:pPr lvl="1" eaLnBrk="1" hangingPunct="1">
              <a:lnSpc>
                <a:spcPct val="80000"/>
              </a:lnSpc>
            </a:pPr>
            <a:r>
              <a:rPr lang="en-US" altLang="en-US" sz="2000" dirty="0">
                <a:solidFill>
                  <a:srgbClr val="000000"/>
                </a:solidFill>
                <a:latin typeface="Cambria" panose="02040503050406030204" pitchFamily="18" charset="0"/>
              </a:rPr>
              <a:t>If the function is called with a more complex problem, it typically divides the problem into two conceptual pieces—a piece that the function knows how to do and a piece that it does not know how to do.</a:t>
            </a:r>
          </a:p>
          <a:p>
            <a:pPr lvl="1" eaLnBrk="1" hangingPunct="1">
              <a:lnSpc>
                <a:spcPct val="80000"/>
              </a:lnSpc>
            </a:pPr>
            <a:r>
              <a:rPr lang="en-US" altLang="en-US" sz="2000" dirty="0">
                <a:solidFill>
                  <a:srgbClr val="000000"/>
                </a:solidFill>
                <a:latin typeface="Cambria" panose="02040503050406030204" pitchFamily="18" charset="0"/>
              </a:rPr>
              <a:t>This new problem looks like the original, so the function calls a copy of itself to work on the smaller problem—this is referred to as a </a:t>
            </a:r>
            <a:r>
              <a:rPr lang="en-US" altLang="en-US" sz="2000" dirty="0">
                <a:solidFill>
                  <a:srgbClr val="0000FF"/>
                </a:solidFill>
                <a:latin typeface="Cambria" panose="02040503050406030204" pitchFamily="18" charset="0"/>
              </a:rPr>
              <a:t>recursive call</a:t>
            </a:r>
            <a:r>
              <a:rPr lang="en-US" altLang="en-US" sz="2000" dirty="0">
                <a:solidFill>
                  <a:srgbClr val="000000"/>
                </a:solidFill>
                <a:latin typeface="Cambria" panose="02040503050406030204" pitchFamily="18" charset="0"/>
              </a:rPr>
              <a:t> and is also called the </a:t>
            </a:r>
            <a:r>
              <a:rPr lang="en-US" altLang="en-US" sz="2000" dirty="0">
                <a:solidFill>
                  <a:srgbClr val="0000FF"/>
                </a:solidFill>
                <a:latin typeface="Cambria" panose="02040503050406030204" pitchFamily="18" charset="0"/>
              </a:rPr>
              <a:t>recursion step</a:t>
            </a:r>
            <a:r>
              <a:rPr lang="en-US" altLang="en-US" sz="2000" dirty="0">
                <a:solidFill>
                  <a:srgbClr val="000000"/>
                </a:solidFill>
                <a:latin typeface="Cambria" panose="02040503050406030204" pitchFamily="18" charset="0"/>
              </a:rPr>
              <a:t>.</a:t>
            </a:r>
          </a:p>
        </p:txBody>
      </p:sp>
      <p:sp>
        <p:nvSpPr>
          <p:cNvPr id="168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188657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9763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The recursion step often includes the key-word </a:t>
            </a:r>
            <a:r>
              <a:rPr lang="en-US" altLang="en-US" dirty="0">
                <a:solidFill>
                  <a:srgbClr val="000000"/>
                </a:solidFill>
                <a:latin typeface="Consolas" panose="020B0609020204030204" pitchFamily="49" charset="0"/>
              </a:rPr>
              <a:t>return</a:t>
            </a:r>
            <a:r>
              <a:rPr lang="en-US" altLang="en-US" dirty="0">
                <a:solidFill>
                  <a:srgbClr val="000000"/>
                </a:solidFill>
                <a:latin typeface="Cambria" panose="02040503050406030204" pitchFamily="18" charset="0"/>
              </a:rPr>
              <a:t>, because its result will be combined with the portion of the problem the function knew how to solve to form the result passed back to the original caller, possibly </a:t>
            </a:r>
            <a:r>
              <a:rPr lang="en-US" altLang="en-US" dirty="0">
                <a:solidFill>
                  <a:srgbClr val="000000"/>
                </a:solidFill>
                <a:latin typeface="Consolas" panose="020B0609020204030204" pitchFamily="49" charset="0"/>
              </a:rPr>
              <a:t>main</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recursion step executes while the original call to the function is still “open,” i.e., it has not yet finished executing.</a:t>
            </a:r>
          </a:p>
          <a:p>
            <a:pPr eaLnBrk="1" hangingPunct="1"/>
            <a:r>
              <a:rPr lang="en-US" altLang="en-US" dirty="0">
                <a:solidFill>
                  <a:srgbClr val="000000"/>
                </a:solidFill>
                <a:latin typeface="Cambria" panose="02040503050406030204" pitchFamily="18" charset="0"/>
              </a:rPr>
              <a:t>The recursion step can result in many more such recursive calls.</a:t>
            </a:r>
          </a:p>
        </p:txBody>
      </p:sp>
      <p:sp>
        <p:nvSpPr>
          <p:cNvPr id="169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Factorial</a:t>
            </a:r>
          </a:p>
          <a:p>
            <a:pPr eaLnBrk="1" hangingPunct="1">
              <a:lnSpc>
                <a:spcPct val="90000"/>
              </a:lnSpc>
              <a:defRPr/>
            </a:pPr>
            <a:r>
              <a:rPr lang="en-US" dirty="0">
                <a:solidFill>
                  <a:srgbClr val="000000"/>
                </a:solidFill>
                <a:latin typeface="Cambria" panose="02040503050406030204" pitchFamily="18" charset="0"/>
              </a:rPr>
              <a:t>The factorial of a nonnegative integer </a:t>
            </a:r>
            <a:r>
              <a:rPr lang="en-US" i="1" dirty="0">
                <a:solidFill>
                  <a:srgbClr val="000000"/>
                </a:solidFill>
                <a:latin typeface="Cambria" panose="02040503050406030204" pitchFamily="18" charset="0"/>
              </a:rPr>
              <a:t>n, written n! (and pronounced “n factorial”), is the product</a:t>
            </a:r>
          </a:p>
          <a:p>
            <a:pPr lvl="2" eaLnBrk="1" hangingPunct="1">
              <a:lnSpc>
                <a:spcPct val="90000"/>
              </a:lnSpc>
              <a:defRPr/>
            </a:pPr>
            <a:r>
              <a:rPr lang="pt-BR" i="1" dirty="0">
                <a:solidFill>
                  <a:srgbClr val="000000"/>
                </a:solidFill>
                <a:latin typeface="AGaramond" pitchFamily="50" charset="0"/>
              </a:rPr>
              <a:t>n</a:t>
            </a:r>
            <a:r>
              <a:rPr lang="pt-BR" i="1" dirty="0">
                <a:solidFill>
                  <a:srgbClr val="000000"/>
                </a:solidFill>
                <a:latin typeface="Consolas" panose="020B0609020204030204" pitchFamily="49" charset="0"/>
              </a:rPr>
              <a:t> · </a:t>
            </a:r>
            <a:r>
              <a:rPr lang="pt-BR" i="1" dirty="0">
                <a:solidFill>
                  <a:srgbClr val="000000"/>
                </a:solidFill>
                <a:latin typeface="AGaramond" pitchFamily="50" charset="0"/>
              </a:rPr>
              <a:t>(n – 1) </a:t>
            </a:r>
            <a:r>
              <a:rPr lang="pt-BR" i="1" dirty="0">
                <a:solidFill>
                  <a:srgbClr val="000000"/>
                </a:solidFill>
                <a:latin typeface="Consolas" panose="020B0609020204030204" pitchFamily="49" charset="0"/>
              </a:rPr>
              <a:t>·</a:t>
            </a:r>
            <a:r>
              <a:rPr lang="pt-BR" i="1" dirty="0">
                <a:solidFill>
                  <a:srgbClr val="000000"/>
                </a:solidFill>
                <a:latin typeface="AGaramond" pitchFamily="50" charset="0"/>
              </a:rPr>
              <a:t> (n – 2) · … · 1</a:t>
            </a:r>
          </a:p>
          <a:p>
            <a:pPr eaLnBrk="1" hangingPunct="1">
              <a:lnSpc>
                <a:spcPct val="90000"/>
              </a:lnSpc>
              <a:defRPr/>
            </a:pPr>
            <a:r>
              <a:rPr lang="en-US" dirty="0">
                <a:solidFill>
                  <a:srgbClr val="000000"/>
                </a:solidFill>
                <a:latin typeface="Cambria" panose="02040503050406030204" pitchFamily="18" charset="0"/>
              </a:rPr>
              <a:t>with 1! equal to 1, and 0! defined to be 1.</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Iterative Factorial</a:t>
            </a:r>
          </a:p>
          <a:p>
            <a:pPr eaLnBrk="1" hangingPunct="1">
              <a:lnSpc>
                <a:spcPct val="90000"/>
              </a:lnSpc>
              <a:defRPr/>
            </a:pPr>
            <a:r>
              <a:rPr lang="en-US" dirty="0">
                <a:solidFill>
                  <a:srgbClr val="000000"/>
                </a:solidFill>
                <a:latin typeface="Cambria" panose="02040503050406030204" pitchFamily="18" charset="0"/>
              </a:rPr>
              <a:t>The factorial of an integer, </a:t>
            </a:r>
            <a:r>
              <a:rPr lang="en-US" dirty="0">
                <a:solidFill>
                  <a:srgbClr val="000000"/>
                </a:solidFill>
                <a:latin typeface="Consolas" panose="020B0609020204030204" pitchFamily="49" charset="0"/>
              </a:rPr>
              <a:t>number</a:t>
            </a:r>
            <a:r>
              <a:rPr lang="en-US" dirty="0">
                <a:solidFill>
                  <a:srgbClr val="000000"/>
                </a:solidFill>
                <a:latin typeface="Cambria" panose="02040503050406030204" pitchFamily="18" charset="0"/>
              </a:rPr>
              <a:t>, greater than or equal to 0, can be calculated </a:t>
            </a:r>
            <a:r>
              <a:rPr lang="en-US" dirty="0">
                <a:solidFill>
                  <a:srgbClr val="0000FF"/>
                </a:solidFill>
                <a:latin typeface="Cambria" panose="02040503050406030204" pitchFamily="18" charset="0"/>
              </a:rPr>
              <a:t>iteratively</a:t>
            </a:r>
            <a:r>
              <a:rPr lang="en-US" dirty="0">
                <a:solidFill>
                  <a:srgbClr val="000000"/>
                </a:solidFill>
                <a:latin typeface="Cambria" panose="02040503050406030204" pitchFamily="18" charset="0"/>
              </a:rPr>
              <a:t> (nonrecursively) by using a loop.</a:t>
            </a:r>
          </a:p>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Recursive Factorial</a:t>
            </a:r>
          </a:p>
          <a:p>
            <a:pPr eaLnBrk="1" hangingPunct="1">
              <a:lnSpc>
                <a:spcPct val="90000"/>
              </a:lnSpc>
              <a:defRPr/>
            </a:pPr>
            <a:r>
              <a:rPr lang="en-US" dirty="0">
                <a:solidFill>
                  <a:srgbClr val="000000"/>
                </a:solidFill>
                <a:latin typeface="Cambria" panose="02040503050406030204" pitchFamily="18" charset="0"/>
              </a:rPr>
              <a:t>A </a:t>
            </a:r>
            <a:r>
              <a:rPr lang="en-US" i="1" dirty="0">
                <a:solidFill>
                  <a:srgbClr val="000000"/>
                </a:solidFill>
                <a:latin typeface="Cambria" panose="02040503050406030204" pitchFamily="18" charset="0"/>
              </a:rPr>
              <a:t>recursive</a:t>
            </a:r>
            <a:r>
              <a:rPr lang="en-US" dirty="0">
                <a:solidFill>
                  <a:srgbClr val="000000"/>
                </a:solidFill>
                <a:latin typeface="Cambria" panose="02040503050406030204" pitchFamily="18" charset="0"/>
              </a:rPr>
              <a:t> definition of the factorial function is arrived at by observing the following algebraic relationship:</a:t>
            </a:r>
          </a:p>
          <a:p>
            <a:pPr lvl="2" eaLnBrk="1" hangingPunct="1">
              <a:lnSpc>
                <a:spcPct val="90000"/>
              </a:lnSpc>
              <a:defRPr/>
            </a:pPr>
            <a:r>
              <a:rPr lang="en-US" i="1" dirty="0">
                <a:solidFill>
                  <a:srgbClr val="000000"/>
                </a:solidFill>
                <a:latin typeface="AGaramond" pitchFamily="50" charset="0"/>
              </a:rPr>
              <a:t>n! = n  ·  (n – 1)!</a:t>
            </a:r>
            <a:r>
              <a:rPr lang="en-US" i="1" dirty="0">
                <a:solidFill>
                  <a:srgbClr val="000000"/>
                </a:solidFill>
                <a:latin typeface="Consolas" panose="020B0609020204030204" pitchFamily="49" charset="0"/>
              </a:rPr>
              <a:t>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Evaluating 5!</a:t>
            </a:r>
          </a:p>
          <a:p>
            <a:pPr eaLnBrk="1" hangingPunct="1">
              <a:lnSpc>
                <a:spcPct val="90000"/>
              </a:lnSpc>
              <a:defRPr/>
            </a:pPr>
            <a:r>
              <a:rPr lang="en-US" dirty="0">
                <a:solidFill>
                  <a:srgbClr val="000000"/>
                </a:solidFill>
                <a:latin typeface="Cambria" panose="02040503050406030204" pitchFamily="18" charset="0"/>
              </a:rPr>
              <a:t>The evaluation of 5! would proceed as shown in Fig. 6.24, which illustrates how the succession of recursive calls proceeds until 1! is evaluated to be 1, terminating the recursion. </a:t>
            </a:r>
          </a:p>
          <a:p>
            <a:pPr eaLnBrk="1" hangingPunct="1">
              <a:lnSpc>
                <a:spcPct val="90000"/>
              </a:lnSpc>
              <a:defRPr/>
            </a:pPr>
            <a:r>
              <a:rPr lang="en-US" dirty="0">
                <a:solidFill>
                  <a:srgbClr val="000000"/>
                </a:solidFill>
                <a:latin typeface="Cambria" panose="02040503050406030204" pitchFamily="18" charset="0"/>
              </a:rPr>
              <a:t>Figure 6.24(b) shows the values returned from each recursive call to its caller until the final value is calculated and returned.</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38225" y="857250"/>
            <a:ext cx="706636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276468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Using a Recursive </a:t>
            </a:r>
            <a:r>
              <a:rPr lang="en-US" b="1" i="1" dirty="0">
                <a:solidFill>
                  <a:srgbClr val="000000"/>
                </a:solidFill>
                <a:latin typeface="Consolas" panose="020B0609020204030204" pitchFamily="49" charset="0"/>
              </a:rPr>
              <a:t>factorial</a:t>
            </a:r>
            <a:r>
              <a:rPr lang="en-US" b="1" i="1" dirty="0">
                <a:solidFill>
                  <a:srgbClr val="000000"/>
                </a:solidFill>
                <a:latin typeface="Cambria" panose="02040503050406030204" pitchFamily="18" charset="0"/>
              </a:rPr>
              <a:t> Function to Calculate Factorials</a:t>
            </a:r>
          </a:p>
          <a:p>
            <a:pPr eaLnBrk="1" hangingPunct="1">
              <a:lnSpc>
                <a:spcPct val="90000"/>
              </a:lnSpc>
              <a:defRPr/>
            </a:pPr>
            <a:r>
              <a:rPr lang="en-US" dirty="0">
                <a:solidFill>
                  <a:srgbClr val="000000"/>
                </a:solidFill>
                <a:latin typeface="Cambria" panose="02040503050406030204" pitchFamily="18" charset="0"/>
              </a:rPr>
              <a:t>Figure 6.25 uses recursion to calculate and print the factorials of the integers 0–10.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746189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04800"/>
            <a:ext cx="9144000" cy="60253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2648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535205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205827" name="Text Placeholder 2"/>
          <p:cNvSpPr>
            <a:spLocks noGrp="1"/>
          </p:cNvSpPr>
          <p:nvPr>
            <p:ph type="body" idx="1"/>
          </p:nvPr>
        </p:nvSpPr>
        <p:spPr/>
        <p:txBody>
          <a:bodyPr/>
          <a:lstStyle/>
          <a:p>
            <a:pPr marL="107950" indent="0" eaLnBrk="1" hangingPunct="1">
              <a:lnSpc>
                <a:spcPct val="90000"/>
              </a:lnSpc>
              <a:buFont typeface="Wingdings 3" panose="05040102010807070707" pitchFamily="18" charset="2"/>
              <a:buNone/>
            </a:pPr>
            <a:r>
              <a:rPr lang="en-US" altLang="en-US" b="1" i="1" dirty="0">
                <a:solidFill>
                  <a:srgbClr val="000000"/>
                </a:solidFill>
                <a:latin typeface="Cambria" panose="02040503050406030204" pitchFamily="18" charset="0"/>
                <a:cs typeface="Times New Roman" panose="02020603050405020304" pitchFamily="18" charset="0"/>
              </a:rPr>
              <a:t>C++11 Type </a:t>
            </a:r>
            <a:r>
              <a:rPr lang="en-US" altLang="en-US" sz="2400" b="1" i="1" dirty="0">
                <a:solidFill>
                  <a:srgbClr val="000000"/>
                </a:solidFill>
                <a:latin typeface="Consolas" panose="020B0609020204030204" pitchFamily="49" charset="0"/>
                <a:cs typeface="Times New Roman" panose="02020603050405020304" pitchFamily="18" charset="0"/>
              </a:rPr>
              <a:t>unsigned long </a:t>
            </a:r>
            <a:r>
              <a:rPr lang="en-US" altLang="en-US" sz="2400" b="1" i="1" dirty="0" err="1">
                <a:solidFill>
                  <a:srgbClr val="000000"/>
                </a:solidFill>
                <a:latin typeface="Consolas" panose="020B0609020204030204" pitchFamily="49" charset="0"/>
                <a:cs typeface="Times New Roman" panose="02020603050405020304" pitchFamily="18" charset="0"/>
              </a:rPr>
              <a:t>long</a:t>
            </a:r>
            <a:r>
              <a:rPr lang="en-US" altLang="en-US" sz="2400" b="1" i="1" dirty="0">
                <a:solidFill>
                  <a:srgbClr val="000000"/>
                </a:solidFill>
                <a:latin typeface="Consolas" panose="020B0609020204030204" pitchFamily="49" charset="0"/>
                <a:cs typeface="Times New Roman" panose="02020603050405020304" pitchFamily="18" charset="0"/>
              </a:rPr>
              <a:t> </a:t>
            </a:r>
            <a:r>
              <a:rPr lang="en-US" altLang="en-US" sz="2400" b="1" i="1" dirty="0" err="1">
                <a:solidFill>
                  <a:srgbClr val="000000"/>
                </a:solidFill>
                <a:latin typeface="Consolas" panose="020B0609020204030204" pitchFamily="49" charset="0"/>
                <a:cs typeface="Times New Roman" panose="02020603050405020304" pitchFamily="18" charset="0"/>
              </a:rPr>
              <a:t>int</a:t>
            </a:r>
            <a:r>
              <a:rPr lang="en-US" altLang="en-US" sz="2400" b="1" i="1" dirty="0">
                <a:solidFill>
                  <a:srgbClr val="000000"/>
                </a:solidFill>
                <a:latin typeface="Consolas" panose="020B0609020204030204" pitchFamily="49" charset="0"/>
                <a:cs typeface="Times New Roman" panose="02020603050405020304" pitchFamily="18" charset="0"/>
              </a:rPr>
              <a:t> </a:t>
            </a:r>
            <a:endParaRPr lang="en-US" altLang="en-US" b="1" i="1" dirty="0">
              <a:solidFill>
                <a:srgbClr val="000000"/>
              </a:solidFill>
              <a:latin typeface="Consolas" panose="020B0609020204030204" pitchFamily="49" charset="0"/>
              <a:cs typeface="Times New Roman" panose="02020603050405020304" pitchFamily="18" charset="0"/>
            </a:endParaRPr>
          </a:p>
          <a:p>
            <a:pPr marL="107950" indent="0">
              <a:lnSpc>
                <a:spcPct val="90000"/>
              </a:lnSpc>
              <a:buNone/>
            </a:pPr>
            <a:r>
              <a:rPr lang="en-US" altLang="en-US" dirty="0">
                <a:solidFill>
                  <a:srgbClr val="000000"/>
                </a:solidFill>
                <a:latin typeface="Cambria" panose="02040503050406030204" pitchFamily="18" charset="0"/>
                <a:cs typeface="Times New Roman" panose="02020603050405020304" pitchFamily="18" charset="0"/>
              </a:rPr>
              <a:t>C++11’s </a:t>
            </a:r>
            <a:r>
              <a:rPr lang="en-US" altLang="en-US" sz="2400" dirty="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int</a:t>
            </a:r>
            <a:r>
              <a:rPr lang="en-US" altLang="en-US" dirty="0">
                <a:solidFill>
                  <a:srgbClr val="000000"/>
                </a:solidFill>
                <a:latin typeface="Cambria" panose="02040503050406030204" pitchFamily="18" charset="0"/>
                <a:cs typeface="Times New Roman" panose="02020603050405020304" pitchFamily="18" charset="0"/>
              </a:rPr>
              <a:t> type (which can be abbreviated as </a:t>
            </a:r>
            <a:r>
              <a:rPr lang="en-US" altLang="en-US" sz="2400" dirty="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dirty="0">
                <a:solidFill>
                  <a:srgbClr val="000000"/>
                </a:solidFill>
                <a:latin typeface="Cambria" panose="02040503050406030204" pitchFamily="18" charset="0"/>
                <a:cs typeface="Times New Roman" panose="02020603050405020304" pitchFamily="18" charset="0"/>
              </a:rPr>
              <a:t>) on some systems enables you to store values in at least 8 bytes (64 bits) which can hold numbers as large as 18,446,744,073,709,551,615.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a:t>
            </a:r>
          </a:p>
        </p:txBody>
      </p:sp>
      <p:sp>
        <p:nvSpPr>
          <p:cNvPr id="20685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Fibonacci series</a:t>
            </a:r>
          </a:p>
          <a:p>
            <a:pPr lvl="2" eaLnBrk="1" hangingPunct="1">
              <a:lnSpc>
                <a:spcPct val="80000"/>
              </a:lnSpc>
            </a:pPr>
            <a:r>
              <a:rPr lang="en-US" altLang="en-US" sz="1900" dirty="0">
                <a:solidFill>
                  <a:srgbClr val="000000"/>
                </a:solidFill>
                <a:latin typeface="AGaramond" pitchFamily="50" charset="0"/>
              </a:rPr>
              <a:t>0, 1, 1, 2, 3, 5, 8, 13, 21, …</a:t>
            </a:r>
          </a:p>
          <a:p>
            <a:pPr eaLnBrk="1" hangingPunct="1">
              <a:lnSpc>
                <a:spcPct val="80000"/>
              </a:lnSpc>
            </a:pPr>
            <a:r>
              <a:rPr lang="en-US" altLang="en-US" sz="2500" dirty="0">
                <a:solidFill>
                  <a:srgbClr val="000000"/>
                </a:solidFill>
                <a:latin typeface="Cambria" panose="02040503050406030204" pitchFamily="18" charset="0"/>
              </a:rPr>
              <a:t>begins with 0 and 1 and has the property that each subsequent Fibonacci number is the sum of the previous two Fibonacci numbers.</a:t>
            </a:r>
          </a:p>
          <a:p>
            <a:pPr eaLnBrk="1" hangingPunct="1">
              <a:lnSpc>
                <a:spcPct val="80000"/>
              </a:lnSpc>
            </a:pPr>
            <a:r>
              <a:rPr lang="en-US" altLang="en-US" sz="2500" dirty="0">
                <a:solidFill>
                  <a:srgbClr val="000000"/>
                </a:solidFill>
                <a:latin typeface="Cambria" panose="02040503050406030204" pitchFamily="18" charset="0"/>
              </a:rPr>
              <a:t>The series occurs in nature and, in particular, describes a form of spiral.</a:t>
            </a:r>
          </a:p>
          <a:p>
            <a:pPr eaLnBrk="1" hangingPunct="1">
              <a:lnSpc>
                <a:spcPct val="80000"/>
              </a:lnSpc>
            </a:pPr>
            <a:r>
              <a:rPr lang="en-US" altLang="en-US" sz="2500" dirty="0">
                <a:solidFill>
                  <a:srgbClr val="000000"/>
                </a:solidFill>
                <a:latin typeface="Cambria" panose="02040503050406030204" pitchFamily="18" charset="0"/>
              </a:rPr>
              <a:t>The ratio of successive Fibonacci numbers converges on a constant value of 1.618….</a:t>
            </a:r>
          </a:p>
          <a:p>
            <a:pPr eaLnBrk="1" hangingPunct="1">
              <a:lnSpc>
                <a:spcPct val="80000"/>
              </a:lnSpc>
            </a:pPr>
            <a:r>
              <a:rPr lang="en-US" altLang="en-US" sz="2500" dirty="0">
                <a:solidFill>
                  <a:srgbClr val="000000"/>
                </a:solidFill>
                <a:latin typeface="Cambria" panose="02040503050406030204" pitchFamily="18" charset="0"/>
              </a:rPr>
              <a:t>This frequently occurs in nature and has been called the </a:t>
            </a:r>
            <a:r>
              <a:rPr lang="en-US" altLang="en-US" sz="2500" dirty="0">
                <a:solidFill>
                  <a:srgbClr val="0000FF"/>
                </a:solidFill>
                <a:latin typeface="Cambria" panose="02040503050406030204" pitchFamily="18" charset="0"/>
              </a:rPr>
              <a:t>golden ratio</a:t>
            </a:r>
            <a:r>
              <a:rPr lang="en-US" altLang="en-US" sz="2500" dirty="0">
                <a:solidFill>
                  <a:srgbClr val="000000"/>
                </a:solidFill>
                <a:latin typeface="Cambria" panose="02040503050406030204" pitchFamily="18" charset="0"/>
              </a:rPr>
              <a:t> or the </a:t>
            </a:r>
            <a:r>
              <a:rPr lang="en-US" altLang="en-US" sz="2500" dirty="0">
                <a:solidFill>
                  <a:srgbClr val="0000FF"/>
                </a:solidFill>
                <a:latin typeface="Cambria" panose="02040503050406030204" pitchFamily="18" charset="0"/>
              </a:rPr>
              <a:t>golden mean</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Humans tend to find the golden mean aesthetically pleasing.</a:t>
            </a:r>
          </a:p>
        </p:txBody>
      </p:sp>
      <p:sp>
        <p:nvSpPr>
          <p:cNvPr id="176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 (cont.)</a:t>
            </a:r>
          </a:p>
        </p:txBody>
      </p:sp>
      <p:sp>
        <p:nvSpPr>
          <p:cNvPr id="17613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Recursive Fibonacci Definition</a:t>
            </a:r>
          </a:p>
          <a:p>
            <a:pPr eaLnBrk="1" hangingPunct="1">
              <a:defRPr/>
            </a:pPr>
            <a:r>
              <a:rPr lang="en-US" dirty="0">
                <a:solidFill>
                  <a:srgbClr val="000000"/>
                </a:solidFill>
                <a:latin typeface="Cambria" panose="02040503050406030204" pitchFamily="18" charset="0"/>
              </a:rPr>
              <a:t>The Fibonacci series can be defined recursively as follows:</a:t>
            </a:r>
          </a:p>
          <a:p>
            <a:pPr lvl="2" eaLnBrk="1" hangingPunct="1">
              <a:defRPr/>
            </a:pPr>
            <a:r>
              <a:rPr lang="it-IT" dirty="0">
                <a:solidFill>
                  <a:srgbClr val="000000"/>
                </a:solidFill>
                <a:latin typeface="AGaramond" pitchFamily="50" charset="0"/>
              </a:rPr>
              <a:t>fibonacci(0) = 0</a:t>
            </a:r>
            <a:br>
              <a:rPr lang="it-IT" dirty="0">
                <a:solidFill>
                  <a:srgbClr val="000000"/>
                </a:solidFill>
                <a:latin typeface="AGaramond" pitchFamily="50" charset="0"/>
              </a:rPr>
            </a:br>
            <a:r>
              <a:rPr lang="it-IT" dirty="0">
                <a:solidFill>
                  <a:srgbClr val="000000"/>
                </a:solidFill>
                <a:latin typeface="AGaramond" pitchFamily="50" charset="0"/>
              </a:rPr>
              <a:t>fibonacci(1) = 1</a:t>
            </a:r>
            <a:br>
              <a:rPr lang="it-IT" dirty="0">
                <a:solidFill>
                  <a:srgbClr val="000000"/>
                </a:solidFill>
                <a:latin typeface="AGaramond" pitchFamily="50" charset="0"/>
              </a:rPr>
            </a:br>
            <a:r>
              <a:rPr lang="it-IT" dirty="0">
                <a:solidFill>
                  <a:srgbClr val="000000"/>
                </a:solidFill>
                <a:latin typeface="AGaramond" pitchFamily="50" charset="0"/>
              </a:rPr>
              <a:t>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1) + 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2)</a:t>
            </a:r>
          </a:p>
          <a:p>
            <a:pPr eaLnBrk="1" hangingPunct="1">
              <a:defRPr/>
            </a:pPr>
            <a:r>
              <a:rPr lang="en-US" dirty="0">
                <a:solidFill>
                  <a:srgbClr val="000000"/>
                </a:solidFill>
                <a:latin typeface="Cambria" panose="02040503050406030204" pitchFamily="18" charset="0"/>
              </a:rPr>
              <a:t>The program of Fig. 6.26 calculates the </a:t>
            </a:r>
            <a:r>
              <a:rPr lang="en-US" i="1" dirty="0">
                <a:solidFill>
                  <a:srgbClr val="000000"/>
                </a:solidFill>
                <a:latin typeface="Cambria" panose="02040503050406030204" pitchFamily="18" charset="0"/>
              </a:rPr>
              <a:t>nth Fibonacci number recursively by using function </a:t>
            </a:r>
            <a:r>
              <a:rPr lang="en-US" i="1" dirty="0">
                <a:solidFill>
                  <a:srgbClr val="000000"/>
                </a:solidFill>
                <a:latin typeface="Consolas" panose="020B0609020204030204" pitchFamily="49" charset="0"/>
              </a:rPr>
              <a:t>fibonacci</a:t>
            </a:r>
            <a:r>
              <a:rPr lang="en-US" i="1" dirty="0">
                <a:solidFill>
                  <a:srgbClr val="000000"/>
                </a:solidFill>
                <a:latin typeface="Cambria" panose="02040503050406030204" pitchFamily="18" charset="0"/>
              </a:rPr>
              <a:t>.</a:t>
            </a:r>
          </a:p>
        </p:txBody>
      </p:sp>
      <p:sp>
        <p:nvSpPr>
          <p:cNvPr id="177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019" y="533400"/>
            <a:ext cx="9062720" cy="54864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070110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747838"/>
            <a:ext cx="9144000" cy="3361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71344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16806"/>
            <a:ext cx="9144000" cy="46243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4288481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 (cont.)</a:t>
            </a:r>
          </a:p>
        </p:txBody>
      </p:sp>
      <p:sp>
        <p:nvSpPr>
          <p:cNvPr id="21197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Figure 6.27 shows how function </a:t>
            </a:r>
            <a:r>
              <a:rPr lang="en-US" altLang="en-US" sz="2500" dirty="0" err="1">
                <a:solidFill>
                  <a:srgbClr val="000000"/>
                </a:solidFill>
                <a:latin typeface="Consolas" panose="020B0609020204030204" pitchFamily="49" charset="0"/>
              </a:rPr>
              <a:t>fibonacci</a:t>
            </a:r>
            <a:r>
              <a:rPr lang="en-US" altLang="en-US" sz="2500" dirty="0">
                <a:solidFill>
                  <a:srgbClr val="000000"/>
                </a:solidFill>
                <a:latin typeface="Cambria" panose="02040503050406030204" pitchFamily="18" charset="0"/>
              </a:rPr>
              <a:t> would evaluate </a:t>
            </a:r>
            <a:r>
              <a:rPr lang="en-US" altLang="en-US" sz="2500" dirty="0" err="1">
                <a:solidFill>
                  <a:srgbClr val="000000"/>
                </a:solidFill>
                <a:latin typeface="Consolas" panose="020B0609020204030204" pitchFamily="49" charset="0"/>
              </a:rPr>
              <a:t>fibonacci</a:t>
            </a:r>
            <a:r>
              <a:rPr lang="en-US" altLang="en-US" sz="2500" dirty="0">
                <a:solidFill>
                  <a:srgbClr val="000000"/>
                </a:solidFill>
                <a:latin typeface="Consolas" panose="020B0609020204030204" pitchFamily="49" charset="0"/>
              </a:rPr>
              <a:t>(3)</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Figure raises interesting issues about the </a:t>
            </a:r>
            <a:r>
              <a:rPr lang="en-US" altLang="en-US" sz="2500" i="1" dirty="0">
                <a:solidFill>
                  <a:srgbClr val="000000"/>
                </a:solidFill>
                <a:latin typeface="Cambria" panose="02040503050406030204" pitchFamily="18" charset="0"/>
              </a:rPr>
              <a:t>order</a:t>
            </a:r>
            <a:r>
              <a:rPr lang="en-US" altLang="en-US" sz="2500" dirty="0">
                <a:solidFill>
                  <a:srgbClr val="000000"/>
                </a:solidFill>
                <a:latin typeface="Cambria" panose="02040503050406030204" pitchFamily="18" charset="0"/>
              </a:rPr>
              <a:t> in which C++ compilers evaluate the operands of operators.</a:t>
            </a:r>
          </a:p>
          <a:p>
            <a:pPr lvl="1">
              <a:lnSpc>
                <a:spcPct val="80000"/>
              </a:lnSpc>
            </a:pPr>
            <a:r>
              <a:rPr lang="en-US" altLang="en-US" sz="2100" i="1" dirty="0">
                <a:solidFill>
                  <a:srgbClr val="000000"/>
                </a:solidFill>
                <a:latin typeface="Cambria" panose="02040503050406030204" pitchFamily="18" charset="0"/>
              </a:rPr>
              <a:t>Separate</a:t>
            </a:r>
            <a:r>
              <a:rPr lang="en-US" altLang="en-US" sz="2100" dirty="0">
                <a:solidFill>
                  <a:srgbClr val="000000"/>
                </a:solidFill>
                <a:latin typeface="Cambria" panose="02040503050406030204" pitchFamily="18" charset="0"/>
              </a:rPr>
              <a:t> issue from the order in which operators are applied to their operands, namely, the order dictated by the rules of operator precedence and associativity.</a:t>
            </a:r>
          </a:p>
          <a:p>
            <a:pPr eaLnBrk="1" hangingPunct="1">
              <a:lnSpc>
                <a:spcPct val="80000"/>
              </a:lnSpc>
            </a:pPr>
            <a:r>
              <a:rPr lang="en-US" altLang="en-US" sz="2500" dirty="0">
                <a:solidFill>
                  <a:srgbClr val="000000"/>
                </a:solidFill>
                <a:latin typeface="Cambria" panose="02040503050406030204" pitchFamily="18" charset="0"/>
              </a:rPr>
              <a:t>Most programmers assume that operands are evaluated left to right.</a:t>
            </a:r>
          </a:p>
          <a:p>
            <a:pPr eaLnBrk="1" hangingPunct="1">
              <a:lnSpc>
                <a:spcPct val="80000"/>
              </a:lnSpc>
            </a:pPr>
            <a:r>
              <a:rPr lang="en-US" altLang="en-US" sz="2500" dirty="0">
                <a:solidFill>
                  <a:srgbClr val="000000"/>
                </a:solidFill>
                <a:latin typeface="Cambria" panose="02040503050406030204" pitchFamily="18" charset="0"/>
              </a:rPr>
              <a:t>C++ does not specify the order in which the operands of most operators (including </a:t>
            </a:r>
            <a:r>
              <a:rPr lang="en-US" altLang="en-US" sz="2500" dirty="0">
                <a:solidFill>
                  <a:srgbClr val="000000"/>
                </a:solidFill>
                <a:latin typeface="Consolas" panose="020B0609020204030204" pitchFamily="49" charset="0"/>
              </a:rPr>
              <a:t>+</a:t>
            </a:r>
            <a:r>
              <a:rPr lang="en-US" altLang="en-US" sz="2500" dirty="0">
                <a:solidFill>
                  <a:srgbClr val="000000"/>
                </a:solidFill>
                <a:latin typeface="Cambria" panose="02040503050406030204" pitchFamily="18" charset="0"/>
              </a:rPr>
              <a:t>) are to be evaluated.</a:t>
            </a:r>
          </a:p>
          <a:p>
            <a:pPr eaLnBrk="1" hangingPunct="1">
              <a:lnSpc>
                <a:spcPct val="80000"/>
              </a:lnSpc>
            </a:pPr>
            <a:r>
              <a:rPr lang="en-US" altLang="en-US" sz="2500" dirty="0">
                <a:solidFill>
                  <a:srgbClr val="000000"/>
                </a:solidFill>
                <a:latin typeface="Cambria" panose="02040503050406030204" pitchFamily="18" charset="0"/>
              </a:rPr>
              <a:t>Therefore, you must make no assumption about the order in which these calls execute.</a:t>
            </a:r>
          </a:p>
        </p:txBody>
      </p:sp>
      <p:sp>
        <p:nvSpPr>
          <p:cNvPr id="180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95647"/>
            <a:ext cx="9159280" cy="54765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509478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0010"/>
            <a:ext cx="9144000" cy="28967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3054559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8369"/>
            <a:ext cx="9144000" cy="248007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04334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8578218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7635"/>
            <a:ext cx="9144000" cy="280154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743948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75248"/>
            <a:ext cx="9144000" cy="29075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717769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1725"/>
            <a:ext cx="9144000" cy="211455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357435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6.20  </a:t>
            </a:r>
            <a:r>
              <a:rPr lang="en-US" dirty="0">
                <a:solidFill>
                  <a:srgbClr val="3380E6"/>
                </a:solidFill>
                <a:latin typeface="Arial"/>
              </a:rPr>
              <a:t>Recursion vs. Iteration</a:t>
            </a:r>
          </a:p>
        </p:txBody>
      </p:sp>
      <p:sp>
        <p:nvSpPr>
          <p:cNvPr id="219139"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Both iteration and recursion are </a:t>
            </a:r>
            <a:r>
              <a:rPr lang="en-US" altLang="en-US" sz="2400" i="1" dirty="0">
                <a:solidFill>
                  <a:srgbClr val="000000"/>
                </a:solidFill>
                <a:latin typeface="Cambria" panose="02040503050406030204" pitchFamily="18" charset="0"/>
              </a:rPr>
              <a:t>based on a control statement</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uses an </a:t>
            </a:r>
            <a:r>
              <a:rPr lang="en-US" altLang="en-US" sz="2000" i="1" dirty="0">
                <a:solidFill>
                  <a:srgbClr val="000000"/>
                </a:solidFill>
                <a:latin typeface="Cambria" panose="02040503050406030204" pitchFamily="18" charset="0"/>
              </a:rPr>
              <a:t>iteration statement</a:t>
            </a:r>
            <a:endParaRPr lang="en-US" altLang="en-US" sz="2000" dirty="0">
              <a:solidFill>
                <a:srgbClr val="000000"/>
              </a:solidFill>
              <a:latin typeface="Cambria" panose="02040503050406030204" pitchFamily="18" charset="0"/>
            </a:endParaRPr>
          </a:p>
          <a:p>
            <a:pPr lvl="1"/>
            <a:r>
              <a:rPr lang="en-US" altLang="en-US" sz="2000" dirty="0">
                <a:solidFill>
                  <a:srgbClr val="000000"/>
                </a:solidFill>
                <a:latin typeface="Cambria" panose="02040503050406030204" pitchFamily="18" charset="0"/>
              </a:rPr>
              <a:t>Recursion uses a </a:t>
            </a:r>
            <a:r>
              <a:rPr lang="en-US" altLang="en-US" sz="2000" i="1" dirty="0">
                <a:solidFill>
                  <a:srgbClr val="000000"/>
                </a:solidFill>
                <a:latin typeface="Cambria" panose="02040503050406030204" pitchFamily="18" charset="0"/>
              </a:rPr>
              <a:t>selection statement</a:t>
            </a:r>
            <a:r>
              <a:rPr lang="en-US" altLang="en-US" sz="2000" dirty="0">
                <a:solidFill>
                  <a:srgbClr val="000000"/>
                </a:solidFill>
                <a:latin typeface="Cambria" panose="02040503050406030204" pitchFamily="18" charset="0"/>
              </a:rPr>
              <a:t>.</a:t>
            </a:r>
          </a:p>
          <a:p>
            <a:r>
              <a:rPr lang="en-US" altLang="en-US" sz="2400" dirty="0">
                <a:solidFill>
                  <a:srgbClr val="000000"/>
                </a:solidFill>
                <a:latin typeface="Cambria" panose="02040503050406030204" pitchFamily="18" charset="0"/>
              </a:rPr>
              <a:t>Both iteration and recursion involve </a:t>
            </a:r>
            <a:r>
              <a:rPr lang="en-US" altLang="en-US" sz="2400" i="1" dirty="0">
                <a:solidFill>
                  <a:srgbClr val="000000"/>
                </a:solidFill>
                <a:latin typeface="Cambria" panose="02040503050406030204" pitchFamily="18" charset="0"/>
              </a:rPr>
              <a:t>iteration</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explicitly uses an </a:t>
            </a:r>
            <a:r>
              <a:rPr lang="en-US" altLang="en-US" sz="2000" i="1" dirty="0">
                <a:solidFill>
                  <a:srgbClr val="000000"/>
                </a:solidFill>
                <a:latin typeface="Cambria" panose="02040503050406030204" pitchFamily="18" charset="0"/>
              </a:rPr>
              <a:t>iteration statement</a:t>
            </a:r>
            <a:endParaRPr lang="en-US" altLang="en-US" sz="2000" dirty="0">
              <a:solidFill>
                <a:srgbClr val="000000"/>
              </a:solidFill>
              <a:latin typeface="Cambria" panose="02040503050406030204" pitchFamily="18" charset="0"/>
            </a:endParaRPr>
          </a:p>
          <a:p>
            <a:pPr lvl="1"/>
            <a:r>
              <a:rPr lang="en-US" altLang="en-US" sz="2000" dirty="0">
                <a:solidFill>
                  <a:srgbClr val="000000"/>
                </a:solidFill>
                <a:latin typeface="Cambria" panose="02040503050406030204" pitchFamily="18" charset="0"/>
              </a:rPr>
              <a:t>Recursion achieves repetition through </a:t>
            </a:r>
            <a:r>
              <a:rPr lang="en-US" altLang="en-US" sz="2000" i="1" dirty="0">
                <a:solidFill>
                  <a:srgbClr val="000000"/>
                </a:solidFill>
                <a:latin typeface="Cambria" panose="02040503050406030204" pitchFamily="18" charset="0"/>
              </a:rPr>
              <a:t>repeated function calls</a:t>
            </a:r>
            <a:r>
              <a:rPr lang="en-US" altLang="en-US" sz="2000" dirty="0">
                <a:solidFill>
                  <a:srgbClr val="000000"/>
                </a:solidFill>
                <a:latin typeface="Cambria" panose="02040503050406030204" pitchFamily="18" charset="0"/>
              </a:rPr>
              <a:t>.</a:t>
            </a:r>
          </a:p>
          <a:p>
            <a:pPr eaLnBrk="1" hangingPunct="1"/>
            <a:r>
              <a:rPr lang="en-US" altLang="en-US" sz="2400" dirty="0">
                <a:solidFill>
                  <a:srgbClr val="000000"/>
                </a:solidFill>
                <a:latin typeface="Cambria" panose="02040503050406030204" pitchFamily="18" charset="0"/>
              </a:rPr>
              <a:t>Iteration and recursion each involve a </a:t>
            </a:r>
            <a:r>
              <a:rPr lang="en-US" altLang="en-US" sz="2400" i="1" dirty="0">
                <a:solidFill>
                  <a:srgbClr val="000000"/>
                </a:solidFill>
                <a:latin typeface="Cambria" panose="02040503050406030204" pitchFamily="18" charset="0"/>
              </a:rPr>
              <a:t>termination test</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terminates when the </a:t>
            </a:r>
            <a:r>
              <a:rPr lang="en-US" altLang="en-US" sz="2000" i="1" dirty="0">
                <a:solidFill>
                  <a:srgbClr val="000000"/>
                </a:solidFill>
                <a:latin typeface="Cambria" panose="02040503050406030204" pitchFamily="18" charset="0"/>
              </a:rPr>
              <a:t>loop-continuation condition</a:t>
            </a:r>
            <a:r>
              <a:rPr lang="en-US" altLang="en-US" sz="2000" dirty="0">
                <a:solidFill>
                  <a:srgbClr val="000000"/>
                </a:solidFill>
                <a:latin typeface="Cambria" panose="02040503050406030204" pitchFamily="18" charset="0"/>
              </a:rPr>
              <a:t> fails</a:t>
            </a:r>
          </a:p>
          <a:p>
            <a:pPr lvl="1"/>
            <a:r>
              <a:rPr lang="en-US" altLang="en-US" sz="2000" dirty="0">
                <a:solidFill>
                  <a:srgbClr val="000000"/>
                </a:solidFill>
                <a:latin typeface="Cambria" panose="02040503050406030204" pitchFamily="18" charset="0"/>
              </a:rPr>
              <a:t>Recursion terminates when a </a:t>
            </a:r>
            <a:r>
              <a:rPr lang="en-US" altLang="en-US" sz="2000" i="1" dirty="0">
                <a:solidFill>
                  <a:srgbClr val="000000"/>
                </a:solidFill>
                <a:latin typeface="Cambria" panose="02040503050406030204" pitchFamily="18" charset="0"/>
              </a:rPr>
              <a:t>base case is recognized</a:t>
            </a:r>
            <a:r>
              <a:rPr lang="en-US" altLang="en-US" sz="2000" dirty="0">
                <a:solidFill>
                  <a:srgbClr val="000000"/>
                </a:solidFill>
                <a:latin typeface="Cambria" panose="02040503050406030204" pitchFamily="18" charset="0"/>
              </a:rPr>
              <a:t>.</a:t>
            </a:r>
          </a:p>
        </p:txBody>
      </p:sp>
      <p:sp>
        <p:nvSpPr>
          <p:cNvPr id="1853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a:solidFill>
                  <a:srgbClr val="24B5A1"/>
                </a:solidFill>
                <a:latin typeface="Arial"/>
              </a:rPr>
              <a:t>6.22  </a:t>
            </a:r>
            <a:r>
              <a:rPr lang="fr-FR" dirty="0">
                <a:solidFill>
                  <a:srgbClr val="3380E6"/>
                </a:solidFill>
                <a:latin typeface="Arial"/>
              </a:rPr>
              <a:t>Recursion vs. Iteration (cont.)</a:t>
            </a:r>
          </a:p>
        </p:txBody>
      </p:sp>
      <p:sp>
        <p:nvSpPr>
          <p:cNvPr id="220163" name="Text Placeholder 2"/>
          <p:cNvSpPr>
            <a:spLocks noGrp="1"/>
          </p:cNvSpPr>
          <p:nvPr>
            <p:ph type="body" idx="1"/>
          </p:nvPr>
        </p:nvSpPr>
        <p:spPr>
          <a:xfrm>
            <a:off x="457200" y="1143000"/>
            <a:ext cx="8229600" cy="4525963"/>
          </a:xfrm>
        </p:spPr>
        <p:txBody>
          <a:bodyPr/>
          <a:lstStyle/>
          <a:p>
            <a:pPr eaLnBrk="1" hangingPunct="1"/>
            <a:r>
              <a:rPr lang="en-US" altLang="en-US" sz="2000" dirty="0">
                <a:solidFill>
                  <a:srgbClr val="000000"/>
                </a:solidFill>
                <a:latin typeface="Cambria" panose="02040503050406030204" pitchFamily="18" charset="0"/>
              </a:rPr>
              <a:t>Counter-controlled iteration and recursion both gradually approach termination: </a:t>
            </a:r>
          </a:p>
          <a:p>
            <a:pPr lvl="1"/>
            <a:r>
              <a:rPr lang="en-US" altLang="en-US" sz="1800" dirty="0">
                <a:solidFill>
                  <a:srgbClr val="000000"/>
                </a:solidFill>
                <a:latin typeface="Cambria" panose="02040503050406030204" pitchFamily="18" charset="0"/>
              </a:rPr>
              <a:t>Iteration modifies a counter until the counter assumes a value that makes the loop-continuation condition fail</a:t>
            </a:r>
          </a:p>
          <a:p>
            <a:pPr lvl="1"/>
            <a:r>
              <a:rPr lang="en-US" altLang="en-US" sz="1800" dirty="0">
                <a:solidFill>
                  <a:srgbClr val="000000"/>
                </a:solidFill>
                <a:latin typeface="Cambria" panose="02040503050406030204" pitchFamily="18" charset="0"/>
              </a:rPr>
              <a:t>Recursion produces </a:t>
            </a:r>
            <a:r>
              <a:rPr lang="en-US" altLang="en-US" sz="1800" i="1" dirty="0">
                <a:solidFill>
                  <a:srgbClr val="000000"/>
                </a:solidFill>
                <a:latin typeface="Cambria" panose="02040503050406030204" pitchFamily="18" charset="0"/>
              </a:rPr>
              <a:t>simpler versions of the original problem</a:t>
            </a:r>
            <a:r>
              <a:rPr lang="en-US" altLang="en-US" sz="1800" dirty="0">
                <a:solidFill>
                  <a:srgbClr val="000000"/>
                </a:solidFill>
                <a:latin typeface="Cambria" panose="02040503050406030204" pitchFamily="18" charset="0"/>
              </a:rPr>
              <a:t> until the base case is reached.</a:t>
            </a:r>
          </a:p>
          <a:p>
            <a:pPr eaLnBrk="1" hangingPunct="1"/>
            <a:r>
              <a:rPr lang="en-US" altLang="en-US" sz="2000" dirty="0">
                <a:solidFill>
                  <a:srgbClr val="000000"/>
                </a:solidFill>
                <a:latin typeface="Cambria" panose="02040503050406030204" pitchFamily="18" charset="0"/>
              </a:rPr>
              <a:t>Both iteration and recursion </a:t>
            </a:r>
            <a:r>
              <a:rPr lang="en-US" altLang="en-US" sz="2000" i="1" dirty="0">
                <a:solidFill>
                  <a:srgbClr val="000000"/>
                </a:solidFill>
                <a:latin typeface="Cambria" panose="02040503050406030204" pitchFamily="18" charset="0"/>
              </a:rPr>
              <a:t>can occur infinitely</a:t>
            </a:r>
            <a:r>
              <a:rPr lang="en-US" altLang="en-US" sz="2000" dirty="0">
                <a:solidFill>
                  <a:srgbClr val="000000"/>
                </a:solidFill>
                <a:latin typeface="Cambria" panose="02040503050406030204" pitchFamily="18" charset="0"/>
              </a:rPr>
              <a:t>: </a:t>
            </a:r>
          </a:p>
          <a:p>
            <a:pPr lvl="1"/>
            <a:r>
              <a:rPr lang="en-US" altLang="en-US" sz="1800" dirty="0">
                <a:solidFill>
                  <a:srgbClr val="000000"/>
                </a:solidFill>
                <a:latin typeface="Cambria" panose="02040503050406030204" pitchFamily="18" charset="0"/>
              </a:rPr>
              <a:t>An </a:t>
            </a:r>
            <a:r>
              <a:rPr lang="en-US" altLang="en-US" sz="1800" i="1" dirty="0">
                <a:solidFill>
                  <a:srgbClr val="000000"/>
                </a:solidFill>
                <a:latin typeface="Cambria" panose="02040503050406030204" pitchFamily="18" charset="0"/>
              </a:rPr>
              <a:t>infinite loop</a:t>
            </a:r>
            <a:r>
              <a:rPr lang="en-US" altLang="en-US" sz="1800" dirty="0">
                <a:solidFill>
                  <a:srgbClr val="000000"/>
                </a:solidFill>
                <a:latin typeface="Cambria" panose="02040503050406030204" pitchFamily="18" charset="0"/>
              </a:rPr>
              <a:t> occurs with iteration if the loop-continuation test never becomes false</a:t>
            </a:r>
          </a:p>
          <a:p>
            <a:pPr lvl="1"/>
            <a:r>
              <a:rPr lang="en-US" altLang="en-US" sz="1800" i="1" dirty="0">
                <a:solidFill>
                  <a:srgbClr val="000000"/>
                </a:solidFill>
                <a:latin typeface="Cambria" panose="02040503050406030204" pitchFamily="18" charset="0"/>
              </a:rPr>
              <a:t>Infinite recursion</a:t>
            </a:r>
            <a:r>
              <a:rPr lang="en-US" altLang="en-US" sz="1800" dirty="0">
                <a:solidFill>
                  <a:srgbClr val="000000"/>
                </a:solidFill>
                <a:latin typeface="Cambria" panose="02040503050406030204" pitchFamily="18" charset="0"/>
              </a:rPr>
              <a:t> occurs if the recursion step does not reduce the problem during each recursive call in a manner that converges on the base case.</a:t>
            </a:r>
          </a:p>
          <a:p>
            <a:pPr eaLnBrk="1" hangingPunct="1"/>
            <a:r>
              <a:rPr lang="en-US" altLang="en-US" sz="2000" dirty="0">
                <a:solidFill>
                  <a:srgbClr val="000000"/>
                </a:solidFill>
                <a:latin typeface="Cambria" panose="02040503050406030204" pitchFamily="18" charset="0"/>
              </a:rPr>
              <a:t>To illustrate the differences between iteration and recursion, Fig. 6.28 presents an iterative solution to the factorial problem. </a:t>
            </a:r>
          </a:p>
        </p:txBody>
      </p:sp>
      <p:sp>
        <p:nvSpPr>
          <p:cNvPr id="1863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936573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31069" y="857250"/>
            <a:ext cx="728067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21867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202245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6"/>
            <a:ext cx="9144000" cy="20716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352924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4081"/>
            <a:ext cx="9144000" cy="250983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0495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396604"/>
            <a:ext cx="9144000" cy="40647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7589672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77504"/>
            <a:ext cx="9144000" cy="49029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225751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41637"/>
            <a:ext cx="9195351" cy="56067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41694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92099" y="-1"/>
            <a:ext cx="8559801" cy="685800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393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15554" y="857250"/>
            <a:ext cx="791289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75858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a:solidFill>
                  <a:srgbClr val="000000"/>
                </a:solidFill>
                <a:latin typeface="Cambria" panose="02040503050406030204" pitchFamily="18" charset="0"/>
              </a:rPr>
              <a:t>In preceding chapters, we created classes with various member functions. </a:t>
            </a:r>
          </a:p>
          <a:p>
            <a:pPr>
              <a:lnSpc>
                <a:spcPct val="80000"/>
              </a:lnSpc>
            </a:pPr>
            <a:r>
              <a:rPr lang="en-US" altLang="en-US" sz="2500" dirty="0">
                <a:solidFill>
                  <a:srgbClr val="000000"/>
                </a:solidFill>
                <a:latin typeface="Cambria" panose="02040503050406030204" pitchFamily="18" charset="0"/>
              </a:rPr>
              <a:t>We defined each class in a header (.h) and included it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in a program’s source-code file. </a:t>
            </a:r>
          </a:p>
          <a:p>
            <a:pPr>
              <a:lnSpc>
                <a:spcPct val="80000"/>
              </a:lnSpc>
            </a:pPr>
            <a:r>
              <a:rPr lang="en-US" altLang="en-US" sz="2500" dirty="0">
                <a:solidFill>
                  <a:srgbClr val="000000"/>
                </a:solidFill>
                <a:latin typeface="Cambria" panose="02040503050406030204" pitchFamily="18" charset="0"/>
              </a:rPr>
              <a:t>Doing this ensures that the class (and thus its member functions) is defined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creates and manipulates objects of that class. </a:t>
            </a:r>
          </a:p>
          <a:p>
            <a:pPr>
              <a:lnSpc>
                <a:spcPct val="80000"/>
              </a:lnSpc>
            </a:pPr>
            <a:r>
              <a:rPr lang="en-US" altLang="en-US" sz="2500" dirty="0">
                <a:solidFill>
                  <a:srgbClr val="000000"/>
                </a:solidFill>
                <a:latin typeface="Cambria" panose="02040503050406030204" pitchFamily="18" charset="0"/>
              </a:rPr>
              <a:t>The compiler then can ensure that we call each class’s constructors and member functions </a:t>
            </a:r>
            <a:r>
              <a:rPr lang="en-US" altLang="en-US" sz="2500" dirty="0" err="1">
                <a:solidFill>
                  <a:srgbClr val="000000"/>
                </a:solidFill>
                <a:latin typeface="Cambria" panose="02040503050406030204" pitchFamily="18" charset="0"/>
              </a:rPr>
              <a:t>correcly</a:t>
            </a:r>
            <a:r>
              <a:rPr lang="en-US" altLang="en-US" sz="2500" dirty="0">
                <a:solidFill>
                  <a:srgbClr val="000000"/>
                </a:solidFill>
                <a:latin typeface="Cambria" panose="02040503050406030204" pitchFamily="18" charset="0"/>
              </a:rPr>
              <a:t>—for example, passing each the correct number and types of arguments.</a:t>
            </a:r>
          </a:p>
          <a:p>
            <a:pPr>
              <a:lnSpc>
                <a:spcPct val="80000"/>
              </a:lnSpc>
            </a:pPr>
            <a:endParaRPr lang="en-US" altLang="en-US" sz="2500" dirty="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1770791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a:solidFill>
                  <a:srgbClr val="000000"/>
                </a:solidFill>
                <a:latin typeface="Cambria" panose="02040503050406030204" pitchFamily="18" charset="0"/>
              </a:rPr>
              <a:t>For a function not defined in a class, you must either define the function before using it or you must declare that the function exists, as we do in line 7 of Fig. 6.3:</a:t>
            </a:r>
          </a:p>
          <a:p>
            <a:pPr lvl="1">
              <a:lnSpc>
                <a:spcPct val="80000"/>
              </a:lnSpc>
            </a:pP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maximum(</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x,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y,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z); // function prototype</a:t>
            </a:r>
            <a:endParaRPr lang="en-US" altLang="en-US" sz="2500" dirty="0">
              <a:solidFill>
                <a:srgbClr val="000000"/>
              </a:solidFill>
              <a:latin typeface="Cambria" panose="02040503050406030204" pitchFamily="18" charset="0"/>
            </a:endParaRPr>
          </a:p>
          <a:p>
            <a:pPr>
              <a:lnSpc>
                <a:spcPct val="80000"/>
              </a:lnSpc>
            </a:pPr>
            <a:r>
              <a:rPr lang="en-US" altLang="en-US" sz="2500" dirty="0">
                <a:solidFill>
                  <a:srgbClr val="000000"/>
                </a:solidFill>
                <a:latin typeface="Cambria" panose="02040503050406030204" pitchFamily="18" charset="0"/>
              </a:rPr>
              <a:t>This is a </a:t>
            </a:r>
            <a:r>
              <a:rPr lang="en-US" altLang="en-US" sz="2500" dirty="0">
                <a:solidFill>
                  <a:srgbClr val="0000FF"/>
                </a:solidFill>
                <a:latin typeface="Cambria" panose="02040503050406030204" pitchFamily="18" charset="0"/>
              </a:rPr>
              <a:t>function prototype</a:t>
            </a:r>
            <a:r>
              <a:rPr lang="en-US" altLang="en-US" sz="2500" dirty="0">
                <a:solidFill>
                  <a:srgbClr val="000000"/>
                </a:solidFill>
                <a:latin typeface="Cambria" panose="02040503050406030204" pitchFamily="18" charset="0"/>
              </a:rPr>
              <a:t>, which describes the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function without revealing its implementation. </a:t>
            </a:r>
          </a:p>
          <a:p>
            <a:pPr>
              <a:lnSpc>
                <a:spcPct val="80000"/>
              </a:lnSpc>
            </a:pPr>
            <a:r>
              <a:rPr lang="en-US" altLang="en-US" sz="2500" dirty="0">
                <a:solidFill>
                  <a:srgbClr val="000000"/>
                </a:solidFill>
                <a:latin typeface="Cambria" panose="02040503050406030204" pitchFamily="18" charset="0"/>
              </a:rPr>
              <a:t>A function prototype is a declaration of a function </a:t>
            </a:r>
          </a:p>
          <a:p>
            <a:pPr lvl="1">
              <a:lnSpc>
                <a:spcPct val="80000"/>
              </a:lnSpc>
            </a:pPr>
            <a:r>
              <a:rPr lang="en-US" altLang="en-US" sz="2100" dirty="0">
                <a:solidFill>
                  <a:srgbClr val="000000"/>
                </a:solidFill>
                <a:latin typeface="Cambria" panose="02040503050406030204" pitchFamily="18" charset="0"/>
              </a:rPr>
              <a:t>tells the compiler the function’s name, its return type and the types of its parameters. </a:t>
            </a:r>
          </a:p>
          <a:p>
            <a:pPr>
              <a:lnSpc>
                <a:spcPct val="80000"/>
              </a:lnSpc>
            </a:pPr>
            <a:r>
              <a:rPr lang="en-US" altLang="en-US" sz="2500" dirty="0">
                <a:solidFill>
                  <a:srgbClr val="000000"/>
                </a:solidFill>
                <a:latin typeface="Cambria" panose="02040503050406030204" pitchFamily="18" charset="0"/>
              </a:rPr>
              <a:t>This function prototype indicates that the function returns an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has the name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and requires three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parameters to perform its task. </a:t>
            </a:r>
          </a:p>
          <a:p>
            <a:pPr>
              <a:lnSpc>
                <a:spcPct val="80000"/>
              </a:lnSpc>
            </a:pPr>
            <a:r>
              <a:rPr lang="en-US" altLang="en-US" sz="2500" dirty="0">
                <a:solidFill>
                  <a:srgbClr val="000000"/>
                </a:solidFill>
                <a:latin typeface="Cambria" panose="02040503050406030204" pitchFamily="18" charset="0"/>
              </a:rPr>
              <a:t>The function prototype is the same as the first line of the corresponding function definition (line 20), but ends with a required semicolon.</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3766"/>
            <a:ext cx="9144000" cy="374927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4251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When compiling the program, the compiler uses the prototype to</a:t>
            </a:r>
          </a:p>
          <a:p>
            <a:pPr lvl="1">
              <a:lnSpc>
                <a:spcPct val="80000"/>
              </a:lnSpc>
            </a:pPr>
            <a:r>
              <a:rPr lang="en-US" altLang="en-US" sz="2400" dirty="0">
                <a:solidFill>
                  <a:srgbClr val="000000"/>
                </a:solidFill>
                <a:latin typeface="Cambria" panose="02040503050406030204" pitchFamily="18" charset="0"/>
              </a:rPr>
              <a:t>Ensure that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’s first line matches its prototype. </a:t>
            </a:r>
          </a:p>
          <a:p>
            <a:pPr lvl="1">
              <a:lnSpc>
                <a:spcPct val="80000"/>
              </a:lnSpc>
            </a:pPr>
            <a:r>
              <a:rPr lang="en-US" altLang="en-US" sz="2400" dirty="0">
                <a:solidFill>
                  <a:srgbClr val="000000"/>
                </a:solidFill>
                <a:latin typeface="Cambria" panose="02040503050406030204" pitchFamily="18" charset="0"/>
              </a:rPr>
              <a:t>Check that the call to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contains the correct number and types of arguments, and that the types of the arguments are in the correct order.</a:t>
            </a:r>
          </a:p>
          <a:p>
            <a:pPr lvl="1">
              <a:lnSpc>
                <a:spcPct val="80000"/>
              </a:lnSpc>
            </a:pPr>
            <a:r>
              <a:rPr lang="en-US" altLang="en-US" sz="2400" dirty="0">
                <a:solidFill>
                  <a:srgbClr val="000000"/>
                </a:solidFill>
                <a:latin typeface="Cambria" panose="02040503050406030204" pitchFamily="18" charset="0"/>
              </a:rPr>
              <a:t>Ensure that the value returned by the function can be used correctly in the expression that called the function. </a:t>
            </a:r>
          </a:p>
          <a:p>
            <a:pPr lvl="1">
              <a:lnSpc>
                <a:spcPct val="80000"/>
              </a:lnSpc>
            </a:pPr>
            <a:r>
              <a:rPr lang="en-US" altLang="en-US" sz="2400" dirty="0">
                <a:solidFill>
                  <a:srgbClr val="000000"/>
                </a:solidFill>
                <a:latin typeface="Cambria" panose="02040503050406030204" pitchFamily="18" charset="0"/>
              </a:rPr>
              <a:t>Ensure that each argument is consistent with the type of the corresponding parameter. </a:t>
            </a:r>
          </a:p>
          <a:p>
            <a:pPr lvl="2">
              <a:lnSpc>
                <a:spcPct val="80000"/>
              </a:lnSpc>
            </a:pPr>
            <a:r>
              <a:rPr lang="en-US" altLang="en-US" sz="2000" dirty="0">
                <a:solidFill>
                  <a:srgbClr val="000000"/>
                </a:solidFill>
                <a:latin typeface="Cambria" panose="02040503050406030204" pitchFamily="18" charset="0"/>
              </a:rPr>
              <a:t>If the arguments passed to a function do not match the types specified in the function’s prototype, the compiler attempts to convert the arguments to those types. </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extLst>
      <p:ext uri="{BB962C8B-B14F-4D97-AF65-F5344CB8AC3E}">
        <p14:creationId xmlns:p14="http://schemas.microsoft.com/office/powerpoint/2010/main" val="258219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5988"/>
            <a:ext cx="9144000" cy="24860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7703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8344"/>
            <a:ext cx="9144000" cy="28813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5841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24895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Multiple parameters are specified in both the function prototype and the function header as a comma-separated list, as are multiple arguments in a function call. </a:t>
            </a:r>
            <a:endParaRPr lang="en-US" altLang="en-US" sz="2000" dirty="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extLst>
      <p:ext uri="{BB962C8B-B14F-4D97-AF65-F5344CB8AC3E}">
        <p14:creationId xmlns:p14="http://schemas.microsoft.com/office/powerpoint/2010/main" val="300948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2525"/>
            <a:ext cx="9144000" cy="45517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3993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58238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294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98985"/>
            <a:ext cx="9144000" cy="4060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394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Definitions with Multiple Parameters (cont.)</a:t>
            </a:r>
          </a:p>
        </p:txBody>
      </p:sp>
      <p:sp>
        <p:nvSpPr>
          <p:cNvPr id="41987" name="Text Placeholder 2"/>
          <p:cNvSpPr>
            <a:spLocks noGrp="1"/>
          </p:cNvSpPr>
          <p:nvPr>
            <p:ph type="body" idx="1"/>
          </p:nvPr>
        </p:nvSpPr>
        <p:spPr/>
        <p:txBody>
          <a:bodyPr/>
          <a:lstStyle/>
          <a:p>
            <a:pPr>
              <a:lnSpc>
                <a:spcPct val="90000"/>
              </a:lnSpc>
            </a:pPr>
            <a:r>
              <a:rPr lang="en-US" altLang="en-US" dirty="0">
                <a:solidFill>
                  <a:srgbClr val="000000"/>
                </a:solidFill>
                <a:latin typeface="Cambria" panose="02040503050406030204" pitchFamily="18" charset="0"/>
              </a:rPr>
              <a:t>In a function that does not return a result (i.e., it has a </a:t>
            </a:r>
            <a:r>
              <a:rPr lang="en-US" altLang="en-US" dirty="0">
                <a:solidFill>
                  <a:srgbClr val="000000"/>
                </a:solidFill>
                <a:latin typeface="Consolas" panose="020B0609020204030204" pitchFamily="49" charset="0"/>
              </a:rPr>
              <a:t>void</a:t>
            </a:r>
            <a:r>
              <a:rPr lang="en-US" altLang="en-US" dirty="0">
                <a:solidFill>
                  <a:srgbClr val="000000"/>
                </a:solidFill>
                <a:latin typeface="Cambria" panose="02040503050406030204" pitchFamily="18" charset="0"/>
              </a:rPr>
              <a:t> return type), we showed that control returns when the program reaches the function-ending right brace. </a:t>
            </a:r>
          </a:p>
          <a:p>
            <a:pPr>
              <a:lnSpc>
                <a:spcPct val="90000"/>
              </a:lnSpc>
            </a:pPr>
            <a:r>
              <a:rPr lang="en-US" altLang="en-US" dirty="0">
                <a:solidFill>
                  <a:srgbClr val="000000"/>
                </a:solidFill>
                <a:latin typeface="Cambria" panose="02040503050406030204" pitchFamily="18" charset="0"/>
              </a:rPr>
              <a:t>You also can explicitly return control to the caller by executing the statement</a:t>
            </a:r>
          </a:p>
          <a:p>
            <a:pPr lvl="1">
              <a:lnSpc>
                <a:spcPct val="90000"/>
              </a:lnSpc>
            </a:pPr>
            <a:r>
              <a:rPr lang="en-US" altLang="en-US" dirty="0">
                <a:solidFill>
                  <a:srgbClr val="000000"/>
                </a:solidFill>
                <a:latin typeface="Consolas" panose="020B0609020204030204" pitchFamily="49" charset="0"/>
              </a:rPr>
              <a:t>return;</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6.5  </a:t>
            </a:r>
            <a:r>
              <a:rPr lang="en-US" dirty="0">
                <a:solidFill>
                  <a:srgbClr val="3380E6"/>
                </a:solidFill>
                <a:latin typeface="Arial"/>
              </a:rPr>
              <a:t>Function-Prototypes and Argument-Coercion Notes</a:t>
            </a:r>
          </a:p>
        </p:txBody>
      </p:sp>
      <p:sp>
        <p:nvSpPr>
          <p:cNvPr id="4301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A function prototype is required unless the function is defined before it’s used. </a:t>
            </a:r>
          </a:p>
          <a:p>
            <a:r>
              <a:rPr lang="en-US" altLang="en-US" dirty="0">
                <a:solidFill>
                  <a:srgbClr val="000000"/>
                </a:solidFill>
                <a:latin typeface="Cambria" panose="02040503050406030204" pitchFamily="18" charset="0"/>
              </a:rPr>
              <a:t>When you use a standard library function like </a:t>
            </a:r>
            <a:r>
              <a:rPr lang="en-US" altLang="en-US" dirty="0" err="1">
                <a:solidFill>
                  <a:srgbClr val="000000"/>
                </a:solidFill>
                <a:latin typeface="Cambria" panose="02040503050406030204" pitchFamily="18" charset="0"/>
              </a:rPr>
              <a:t>sqrt</a:t>
            </a:r>
            <a:r>
              <a:rPr lang="en-US" altLang="en-US" dirty="0">
                <a:solidFill>
                  <a:srgbClr val="000000"/>
                </a:solidFill>
                <a:latin typeface="Cambria" panose="02040503050406030204" pitchFamily="18" charset="0"/>
              </a:rPr>
              <a:t>, you do not have access to the function’s definition, therefore it cannot be defined in your code before you call the function. </a:t>
            </a:r>
          </a:p>
          <a:p>
            <a:r>
              <a:rPr lang="en-US" altLang="en-US" dirty="0">
                <a:solidFill>
                  <a:srgbClr val="000000"/>
                </a:solidFill>
                <a:latin typeface="Cambria" panose="02040503050406030204" pitchFamily="18" charset="0"/>
              </a:rPr>
              <a:t>Instead, you must include its corresponding header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cmath</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 which contains the function’s prototype.</a:t>
            </a:r>
          </a:p>
        </p:txBody>
      </p:sp>
      <p:sp>
        <p:nvSpPr>
          <p:cNvPr id="41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8747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9269"/>
            <a:ext cx="9144000" cy="33194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43154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6.5.1  </a:t>
            </a:r>
            <a:r>
              <a:rPr lang="en-US" dirty="0">
                <a:solidFill>
                  <a:srgbClr val="3380E6"/>
                </a:solidFill>
                <a:latin typeface="Arial"/>
              </a:rPr>
              <a:t>Function Signatures and Function Prototypes</a:t>
            </a:r>
          </a:p>
        </p:txBody>
      </p:sp>
      <p:sp>
        <p:nvSpPr>
          <p:cNvPr id="4403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The portion of a function prototype that includes the </a:t>
            </a:r>
            <a:r>
              <a:rPr lang="en-US" i="1" dirty="0">
                <a:solidFill>
                  <a:srgbClr val="000000"/>
                </a:solidFill>
                <a:latin typeface="Cambria" panose="02040503050406030204" pitchFamily="18" charset="0"/>
              </a:rPr>
              <a:t>name of the function </a:t>
            </a:r>
            <a:r>
              <a:rPr lang="en-US" dirty="0">
                <a:solidFill>
                  <a:srgbClr val="000000"/>
                </a:solidFill>
                <a:latin typeface="Cambria" panose="02040503050406030204" pitchFamily="18" charset="0"/>
              </a:rPr>
              <a:t>and the </a:t>
            </a:r>
            <a:r>
              <a:rPr lang="en-US" i="1" dirty="0">
                <a:solidFill>
                  <a:srgbClr val="000000"/>
                </a:solidFill>
                <a:latin typeface="Cambria" panose="02040503050406030204" pitchFamily="18" charset="0"/>
              </a:rPr>
              <a:t>types of its arguments </a:t>
            </a:r>
            <a:r>
              <a:rPr lang="en-US" dirty="0">
                <a:solidFill>
                  <a:srgbClr val="000000"/>
                </a:solidFill>
                <a:latin typeface="Cambria" panose="02040503050406030204" pitchFamily="18" charset="0"/>
              </a:rPr>
              <a:t>is called the </a:t>
            </a:r>
            <a:r>
              <a:rPr lang="en-US" dirty="0">
                <a:solidFill>
                  <a:srgbClr val="0000FF"/>
                </a:solidFill>
                <a:latin typeface="Cambria" panose="02040503050406030204" pitchFamily="18" charset="0"/>
              </a:rPr>
              <a:t>function signature</a:t>
            </a:r>
            <a:r>
              <a:rPr lang="en-US" dirty="0">
                <a:solidFill>
                  <a:srgbClr val="000000"/>
                </a:solidFill>
                <a:latin typeface="Cambria" panose="02040503050406030204" pitchFamily="18" charset="0"/>
              </a:rPr>
              <a:t> or simply the </a:t>
            </a:r>
            <a:r>
              <a:rPr lang="en-US" dirty="0">
                <a:solidFill>
                  <a:srgbClr val="0000FF"/>
                </a:solidFill>
                <a:latin typeface="Cambria" panose="02040503050406030204" pitchFamily="18" charset="0"/>
              </a:rPr>
              <a:t>signature</a:t>
            </a:r>
            <a:r>
              <a:rPr lang="en-US" dirty="0">
                <a:solidFill>
                  <a:srgbClr val="000000"/>
                </a:solidFill>
                <a:latin typeface="Cambria" panose="02040503050406030204" pitchFamily="18" charset="0"/>
              </a:rPr>
              <a:t>.</a:t>
            </a:r>
          </a:p>
          <a:p>
            <a:pPr lvl="1" eaLnBrk="1" hangingPunct="1">
              <a:defRPr/>
            </a:pPr>
            <a:r>
              <a:rPr lang="en-US" dirty="0">
                <a:solidFill>
                  <a:srgbClr val="000000"/>
                </a:solidFill>
                <a:latin typeface="Cambria" panose="02040503050406030204" pitchFamily="18" charset="0"/>
              </a:rPr>
              <a:t>Signature does not specify the function’s return type.</a:t>
            </a:r>
          </a:p>
          <a:p>
            <a:pPr eaLnBrk="1" hangingPunct="1">
              <a:defRPr/>
            </a:pPr>
            <a:r>
              <a:rPr lang="en-US" dirty="0">
                <a:solidFill>
                  <a:srgbClr val="000000"/>
                </a:solidFill>
                <a:latin typeface="Cambria" panose="02040503050406030204" pitchFamily="18" charset="0"/>
              </a:rPr>
              <a:t>The scope of a function is the region of a program in which the function is known and accessible.</a:t>
            </a:r>
          </a:p>
        </p:txBody>
      </p:sp>
      <p:sp>
        <p:nvSpPr>
          <p:cNvPr id="460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4798"/>
            <a:ext cx="9144000" cy="248721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395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6.5.2  </a:t>
            </a:r>
            <a:r>
              <a:rPr lang="en-US" dirty="0">
                <a:solidFill>
                  <a:srgbClr val="3380E6"/>
                </a:solidFill>
                <a:latin typeface="Arial"/>
              </a:rPr>
              <a:t>Argument Coercion</a:t>
            </a:r>
          </a:p>
        </p:txBody>
      </p:sp>
      <p:sp>
        <p:nvSpPr>
          <p:cNvPr id="481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latin typeface="Cambria" panose="02040503050406030204" pitchFamily="18" charset="0"/>
              </a:rPr>
              <a:t>An important feature of function prototypes is </a:t>
            </a:r>
            <a:r>
              <a:rPr lang="en-US" altLang="en-US" sz="2500" dirty="0">
                <a:solidFill>
                  <a:srgbClr val="0000FF"/>
                </a:solidFill>
                <a:latin typeface="Cambria" panose="02040503050406030204" pitchFamily="18" charset="0"/>
              </a:rPr>
              <a:t>argument coercion</a:t>
            </a:r>
          </a:p>
          <a:p>
            <a:pPr lvl="1" eaLnBrk="1" hangingPunct="1">
              <a:lnSpc>
                <a:spcPct val="90000"/>
              </a:lnSpc>
            </a:pPr>
            <a:r>
              <a:rPr lang="en-US" altLang="en-US" sz="2100" dirty="0">
                <a:solidFill>
                  <a:srgbClr val="000000"/>
                </a:solidFill>
                <a:latin typeface="Cambria" panose="02040503050406030204" pitchFamily="18" charset="0"/>
              </a:rPr>
              <a:t>forcing arguments to the appropriate types specified by the parameter declarations.</a:t>
            </a:r>
          </a:p>
          <a:p>
            <a:pPr lvl="1" eaLnBrk="1" hangingPunct="1">
              <a:lnSpc>
                <a:spcPct val="90000"/>
              </a:lnSpc>
            </a:pPr>
            <a:r>
              <a:rPr lang="en-US" altLang="en-US" sz="2100" dirty="0">
                <a:solidFill>
                  <a:srgbClr val="000000"/>
                </a:solidFill>
                <a:latin typeface="Cambria" panose="02040503050406030204" pitchFamily="18" charset="0"/>
              </a:rPr>
              <a:t>These conversions occur as specified by C++’s </a:t>
            </a:r>
            <a:r>
              <a:rPr lang="en-US" altLang="en-US" sz="2100" dirty="0">
                <a:solidFill>
                  <a:srgbClr val="0000FF"/>
                </a:solidFill>
                <a:latin typeface="Cambria" panose="02040503050406030204" pitchFamily="18" charset="0"/>
              </a:rPr>
              <a:t>promotion rules</a:t>
            </a:r>
            <a:r>
              <a:rPr lang="en-US" altLang="en-US" sz="2100" dirty="0">
                <a:solidFill>
                  <a:srgbClr val="000000"/>
                </a:solidFill>
                <a:latin typeface="Cambria" panose="02040503050406030204" pitchFamily="18" charset="0"/>
              </a:rPr>
              <a:t>.</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6.5.3  </a:t>
            </a:r>
            <a:r>
              <a:rPr lang="en-US" dirty="0">
                <a:solidFill>
                  <a:srgbClr val="3380E6"/>
                </a:solidFill>
                <a:latin typeface="Arial"/>
              </a:rPr>
              <a:t>Argument-Promotion Rules and Implicit Conversions</a:t>
            </a:r>
          </a:p>
        </p:txBody>
      </p:sp>
      <p:sp>
        <p:nvSpPr>
          <p:cNvPr id="48131" name="Text Placeholder 2"/>
          <p:cNvSpPr>
            <a:spLocks noGrp="1"/>
          </p:cNvSpPr>
          <p:nvPr>
            <p:ph type="body" idx="1"/>
          </p:nvPr>
        </p:nvSpPr>
        <p:spPr/>
        <p:txBody>
          <a:bodyPr/>
          <a:lstStyle/>
          <a:p>
            <a:pPr>
              <a:lnSpc>
                <a:spcPct val="90000"/>
              </a:lnSpc>
            </a:pPr>
            <a:r>
              <a:rPr lang="en-US" altLang="en-US" sz="2500" dirty="0">
                <a:solidFill>
                  <a:srgbClr val="000000"/>
                </a:solidFill>
                <a:latin typeface="Cambria" panose="02040503050406030204" pitchFamily="18" charset="0"/>
              </a:rPr>
              <a:t>The promotion rules indicate how to convert between types without losing data.</a:t>
            </a:r>
          </a:p>
          <a:p>
            <a:pPr eaLnBrk="1" hangingPunct="1">
              <a:lnSpc>
                <a:spcPct val="90000"/>
              </a:lnSpc>
            </a:pPr>
            <a:r>
              <a:rPr lang="en-US" altLang="en-US" sz="2500" dirty="0">
                <a:solidFill>
                  <a:srgbClr val="000000"/>
                </a:solidFill>
                <a:latin typeface="Cambria" panose="02040503050406030204" pitchFamily="18" charset="0"/>
              </a:rPr>
              <a:t>The promotion rules apply to expressions containing values of two or more data types</a:t>
            </a:r>
          </a:p>
          <a:p>
            <a:pPr lvl="1" eaLnBrk="1" hangingPunct="1">
              <a:lnSpc>
                <a:spcPct val="90000"/>
              </a:lnSpc>
            </a:pPr>
            <a:r>
              <a:rPr lang="en-US" altLang="en-US" sz="2100" dirty="0">
                <a:solidFill>
                  <a:srgbClr val="000000"/>
                </a:solidFill>
                <a:latin typeface="Cambria" panose="02040503050406030204" pitchFamily="18" charset="0"/>
              </a:rPr>
              <a:t>also referred to as </a:t>
            </a:r>
            <a:r>
              <a:rPr lang="en-US" altLang="en-US" sz="2100" dirty="0">
                <a:solidFill>
                  <a:srgbClr val="0000FF"/>
                </a:solidFill>
                <a:latin typeface="Cambria" panose="02040503050406030204" pitchFamily="18" charset="0"/>
              </a:rPr>
              <a:t>mixed-type expressions</a:t>
            </a:r>
            <a:r>
              <a:rPr lang="en-US" altLang="en-US" sz="2100" dirty="0">
                <a:solidFill>
                  <a:srgbClr val="000000"/>
                </a:solidFill>
                <a:latin typeface="Cambria" panose="02040503050406030204" pitchFamily="18" charset="0"/>
              </a:rPr>
              <a:t>.</a:t>
            </a:r>
          </a:p>
          <a:p>
            <a:pPr eaLnBrk="1" hangingPunct="1">
              <a:lnSpc>
                <a:spcPct val="90000"/>
              </a:lnSpc>
            </a:pPr>
            <a:r>
              <a:rPr lang="en-US" altLang="en-US" sz="2500" dirty="0">
                <a:solidFill>
                  <a:srgbClr val="000000"/>
                </a:solidFill>
                <a:latin typeface="Cambria" panose="02040503050406030204" pitchFamily="18" charset="0"/>
              </a:rPr>
              <a:t>The type of each value in a mixed-type expression is promoted to the “highest” type in the expression.</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1271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6.5.3  </a:t>
            </a:r>
            <a:r>
              <a:rPr lang="en-US" dirty="0">
                <a:solidFill>
                  <a:srgbClr val="3380E6"/>
                </a:solidFill>
                <a:latin typeface="Arial"/>
              </a:rPr>
              <a:t>Argument-Promotion Rules and Implicit Conversions</a:t>
            </a:r>
          </a:p>
        </p:txBody>
      </p:sp>
      <p:sp>
        <p:nvSpPr>
          <p:cNvPr id="4915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Figure 6.4 lists the arithmetic data types in order from “highest type” to “lowest type.”</a:t>
            </a:r>
          </a:p>
          <a:p>
            <a:pPr eaLnBrk="1" hangingPunct="1"/>
            <a:r>
              <a:rPr lang="en-US" altLang="en-US" dirty="0">
                <a:solidFill>
                  <a:srgbClr val="000000"/>
                </a:solidFill>
                <a:latin typeface="Cambria" panose="02040503050406030204" pitchFamily="18" charset="0"/>
              </a:rPr>
              <a:t>Converting values to lower fundamental types can result in incorrect values.</a:t>
            </a:r>
          </a:p>
          <a:p>
            <a:pPr eaLnBrk="1" hangingPunct="1"/>
            <a:r>
              <a:rPr lang="en-US" altLang="en-US" dirty="0">
                <a:solidFill>
                  <a:srgbClr val="000000"/>
                </a:solidFill>
                <a:latin typeface="Cambria" panose="02040503050406030204" pitchFamily="18" charset="0"/>
              </a:rPr>
              <a:t>Therefore, a value can be converted to a lower fundamental type only by explicitly assigning the value to a variable of lower type or by using a cast operator.</a:t>
            </a:r>
          </a:p>
        </p:txBody>
      </p:sp>
      <p:sp>
        <p:nvSpPr>
          <p:cNvPr id="49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6090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6200"/>
            <a:ext cx="9144000" cy="636104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97375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7179"/>
            <a:ext cx="9144000" cy="24836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913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6.6  </a:t>
            </a:r>
            <a:r>
              <a:rPr lang="en-US" dirty="0">
                <a:solidFill>
                  <a:srgbClr val="3380E6"/>
                </a:solidFill>
                <a:latin typeface="Arial"/>
              </a:rPr>
              <a:t>C++ Standard Library Header Files</a:t>
            </a:r>
          </a:p>
        </p:txBody>
      </p:sp>
      <p:sp>
        <p:nvSpPr>
          <p:cNvPr id="52227" name="Text Placeholder 2"/>
          <p:cNvSpPr>
            <a:spLocks noGrp="1"/>
          </p:cNvSpPr>
          <p:nvPr>
            <p:ph type="body" idx="1"/>
          </p:nvPr>
        </p:nvSpPr>
        <p:spPr/>
        <p:txBody>
          <a:bodyPr/>
          <a:lstStyle/>
          <a:p>
            <a:pPr eaLnBrk="1" hangingPunct="1"/>
            <a:r>
              <a:rPr lang="en-US" altLang="en-US" sz="2500" dirty="0">
                <a:solidFill>
                  <a:srgbClr val="000000"/>
                </a:solidFill>
                <a:latin typeface="Cambria" panose="02040503050406030204" pitchFamily="18" charset="0"/>
              </a:rPr>
              <a:t>The C++ Standard Library is divided into many portions, each with its own header file.</a:t>
            </a:r>
          </a:p>
          <a:p>
            <a:pPr eaLnBrk="1" hangingPunct="1"/>
            <a:r>
              <a:rPr lang="en-US" altLang="en-US" sz="2500" dirty="0">
                <a:solidFill>
                  <a:srgbClr val="000000"/>
                </a:solidFill>
                <a:latin typeface="Cambria" panose="02040503050406030204" pitchFamily="18" charset="0"/>
              </a:rPr>
              <a:t>The header files contain the function prototypes for the related functions that form each portion of the library.</a:t>
            </a:r>
          </a:p>
          <a:p>
            <a:pPr eaLnBrk="1" hangingPunct="1"/>
            <a:r>
              <a:rPr lang="en-US" altLang="en-US" sz="2500" dirty="0">
                <a:solidFill>
                  <a:srgbClr val="000000"/>
                </a:solidFill>
                <a:latin typeface="Cambria" panose="02040503050406030204" pitchFamily="18" charset="0"/>
              </a:rPr>
              <a:t>The header files also contain definitions of various class types and functions, as well as constants needed by those functions.</a:t>
            </a:r>
          </a:p>
          <a:p>
            <a:pPr eaLnBrk="1" hangingPunct="1"/>
            <a:r>
              <a:rPr lang="en-US" altLang="en-US" sz="2500" dirty="0">
                <a:solidFill>
                  <a:srgbClr val="000000"/>
                </a:solidFill>
                <a:latin typeface="Cambria" panose="02040503050406030204" pitchFamily="18" charset="0"/>
              </a:rPr>
              <a:t>A header file “instructs” the compiler on how to interface with library and user-written components.</a:t>
            </a:r>
          </a:p>
          <a:p>
            <a:pPr eaLnBrk="1" hangingPunct="1"/>
            <a:r>
              <a:rPr lang="en-US" altLang="en-US" sz="2500" dirty="0">
                <a:solidFill>
                  <a:srgbClr val="000000"/>
                </a:solidFill>
                <a:latin typeface="Cambria" panose="02040503050406030204" pitchFamily="18" charset="0"/>
              </a:rPr>
              <a:t>Figure 6.5 lists some common C++ Standard Library header files, most of which are discussed later in the book.</a:t>
            </a:r>
          </a:p>
        </p:txBody>
      </p:sp>
      <p:sp>
        <p:nvSpPr>
          <p:cNvPr id="532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92969" y="857250"/>
            <a:ext cx="7358063"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72164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07244" y="857250"/>
            <a:ext cx="75283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471924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92994" y="857250"/>
            <a:ext cx="69568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7132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90600" y="857250"/>
            <a:ext cx="716280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69707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a:t>
            </a:r>
          </a:p>
        </p:txBody>
      </p:sp>
      <p:sp>
        <p:nvSpPr>
          <p:cNvPr id="5837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element of chance can be introduced into computer applications by using the C++ Standard Library function </a:t>
            </a:r>
            <a:r>
              <a:rPr lang="en-US" altLang="en-US" sz="2500" dirty="0">
                <a:solidFill>
                  <a:srgbClr val="0000FF"/>
                </a:solidFill>
                <a:latin typeface="Consolas" panose="020B0609020204030204" pitchFamily="49" charset="0"/>
              </a:rPr>
              <a:t>rand</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The function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generates an unsigned integer between 0 and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(a symbolic constant defined in the </a:t>
            </a:r>
            <a:r>
              <a:rPr lang="en-US" altLang="en-US" sz="2500" dirty="0">
                <a:solidFill>
                  <a:srgbClr val="000000"/>
                </a:solidFill>
                <a:latin typeface="Consolas" panose="020B0609020204030204" pitchFamily="49" charset="0"/>
              </a:rPr>
              <a:t>&lt;</a:t>
            </a:r>
            <a:r>
              <a:rPr lang="en-US" altLang="en-US" sz="2500" dirty="0" err="1">
                <a:solidFill>
                  <a:srgbClr val="000000"/>
                </a:solidFill>
                <a:latin typeface="Consolas" panose="020B0609020204030204" pitchFamily="49" charset="0"/>
              </a:rPr>
              <a:t>cstdlib</a:t>
            </a:r>
            <a:r>
              <a:rPr lang="en-US" altLang="en-US" sz="2500" dirty="0">
                <a:solidFill>
                  <a:srgbClr val="000000"/>
                </a:solidFill>
                <a:latin typeface="Consolas" panose="020B0609020204030204" pitchFamily="49" charset="0"/>
              </a:rPr>
              <a:t>&gt;</a:t>
            </a:r>
            <a:r>
              <a:rPr lang="en-US" altLang="en-US" sz="2500" dirty="0">
                <a:solidFill>
                  <a:srgbClr val="000000"/>
                </a:solidFill>
                <a:latin typeface="Cambria" panose="02040503050406030204" pitchFamily="18" charset="0"/>
              </a:rPr>
              <a:t> header file).</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a:t>
            </a:r>
          </a:p>
        </p:txBody>
      </p:sp>
      <p:sp>
        <p:nvSpPr>
          <p:cNvPr id="5939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must be at least 32767—the maximum positive value for a two-byte (16-bit) integer.</a:t>
            </a:r>
          </a:p>
          <a:p>
            <a:pPr eaLnBrk="1" hangingPunct="1">
              <a:lnSpc>
                <a:spcPct val="80000"/>
              </a:lnSpc>
            </a:pPr>
            <a:r>
              <a:rPr lang="en-US" altLang="en-US" sz="2500" dirty="0">
                <a:solidFill>
                  <a:srgbClr val="000000"/>
                </a:solidFill>
                <a:latin typeface="Cambria" panose="02040503050406030204" pitchFamily="18" charset="0"/>
              </a:rPr>
              <a:t>For GNU C++, 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is 2147483647; for Visual Studio, 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is 32767.</a:t>
            </a:r>
          </a:p>
          <a:p>
            <a:pPr eaLnBrk="1" hangingPunct="1">
              <a:lnSpc>
                <a:spcPct val="80000"/>
              </a:lnSpc>
            </a:pPr>
            <a:r>
              <a:rPr lang="en-US" altLang="en-US" sz="2500" dirty="0">
                <a:solidFill>
                  <a:srgbClr val="000000"/>
                </a:solidFill>
                <a:latin typeface="Cambria" panose="02040503050406030204" pitchFamily="18" charset="0"/>
              </a:rPr>
              <a:t>If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truly produces integers at random, every number between 0 and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has an equal </a:t>
            </a:r>
            <a:r>
              <a:rPr lang="en-US" altLang="en-US" sz="2500" i="1" dirty="0">
                <a:solidFill>
                  <a:srgbClr val="000000"/>
                </a:solidFill>
                <a:latin typeface="Cambria" panose="02040503050406030204" pitchFamily="18" charset="0"/>
              </a:rPr>
              <a:t>chance </a:t>
            </a:r>
            <a:r>
              <a:rPr lang="en-US" altLang="en-US" sz="2500" dirty="0">
                <a:solidFill>
                  <a:srgbClr val="000000"/>
                </a:solidFill>
                <a:latin typeface="Cambria" panose="02040503050406030204" pitchFamily="18" charset="0"/>
              </a:rPr>
              <a:t>(or probability) of being chosen each time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is called.</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dirty="0">
                <a:solidFill>
                  <a:srgbClr val="24B5A1"/>
                </a:solidFill>
                <a:latin typeface="Arial"/>
              </a:rPr>
              <a:t>6.7.1  </a:t>
            </a:r>
            <a:r>
              <a:rPr lang="en-US" dirty="0">
                <a:solidFill>
                  <a:srgbClr val="3380E6"/>
                </a:solidFill>
                <a:latin typeface="Arial"/>
              </a:rPr>
              <a:t>Rolling a Six-Sided Die</a:t>
            </a:r>
          </a:p>
        </p:txBody>
      </p:sp>
      <p:sp>
        <p:nvSpPr>
          <p:cNvPr id="593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The function prototype for the </a:t>
            </a:r>
            <a:r>
              <a:rPr lang="en-US" dirty="0">
                <a:solidFill>
                  <a:srgbClr val="000000"/>
                </a:solidFill>
                <a:latin typeface="Consolas" panose="020B0609020204030204" pitchFamily="49" charset="0"/>
              </a:rPr>
              <a:t>rand</a:t>
            </a:r>
            <a:r>
              <a:rPr lang="en-US" dirty="0">
                <a:solidFill>
                  <a:srgbClr val="000000"/>
                </a:solidFill>
                <a:latin typeface="Cambria" panose="02040503050406030204" pitchFamily="18" charset="0"/>
              </a:rPr>
              <a:t> function is in </a:t>
            </a:r>
            <a:r>
              <a:rPr lang="en-US" dirty="0">
                <a:solidFill>
                  <a:srgbClr val="000000"/>
                </a:solidFill>
                <a:latin typeface="Consolas" panose="020B0609020204030204" pitchFamily="49" charset="0"/>
              </a:rPr>
              <a:t>&lt;cstdlib&gt;</a:t>
            </a:r>
            <a:r>
              <a:rPr lang="en-US" dirty="0">
                <a:solidFill>
                  <a:srgbClr val="000000"/>
                </a:solidFill>
                <a:latin typeface="Cambria" panose="02040503050406030204" pitchFamily="18" charset="0"/>
              </a:rPr>
              <a:t>.</a:t>
            </a:r>
          </a:p>
          <a:p>
            <a:pPr eaLnBrk="1" hangingPunct="1">
              <a:defRPr/>
            </a:pPr>
            <a:r>
              <a:rPr lang="en-US" dirty="0">
                <a:solidFill>
                  <a:srgbClr val="000000"/>
                </a:solidFill>
                <a:latin typeface="Cambria" panose="02040503050406030204" pitchFamily="18" charset="0"/>
              </a:rPr>
              <a:t>To produce integers in the range 0 to 5, we use the modulus operator (</a:t>
            </a:r>
            <a:r>
              <a:rPr lang="en-US" dirty="0">
                <a:solidFill>
                  <a:srgbClr val="000000"/>
                </a:solidFill>
                <a:latin typeface="Consolas" panose="020B0609020204030204" pitchFamily="49" charset="0"/>
              </a:rPr>
              <a:t>%</a:t>
            </a:r>
            <a:r>
              <a:rPr lang="en-US" dirty="0">
                <a:solidFill>
                  <a:srgbClr val="000000"/>
                </a:solidFill>
                <a:latin typeface="Cambria" panose="02040503050406030204" pitchFamily="18" charset="0"/>
              </a:rPr>
              <a:t>) with </a:t>
            </a:r>
            <a:r>
              <a:rPr lang="en-US" dirty="0">
                <a:solidFill>
                  <a:srgbClr val="000000"/>
                </a:solidFill>
                <a:latin typeface="Consolas" panose="020B0609020204030204" pitchFamily="49" charset="0"/>
              </a:rPr>
              <a:t>rand</a:t>
            </a:r>
            <a:r>
              <a:rPr lang="en-US" dirty="0">
                <a:solidFill>
                  <a:srgbClr val="000000"/>
                </a:solidFill>
                <a:latin typeface="Cambria" panose="02040503050406030204" pitchFamily="18" charset="0"/>
              </a:rPr>
              <a:t>:</a:t>
            </a:r>
          </a:p>
          <a:p>
            <a:pPr lvl="2" eaLnBrk="1" hangingPunct="1">
              <a:defRPr/>
            </a:pPr>
            <a:r>
              <a:rPr lang="en-US" dirty="0">
                <a:solidFill>
                  <a:srgbClr val="000000"/>
                </a:solidFill>
                <a:latin typeface="Consolas" panose="020B0609020204030204" pitchFamily="49" charset="0"/>
              </a:rPr>
              <a:t>rand() % </a:t>
            </a:r>
            <a:r>
              <a:rPr lang="en-US" dirty="0">
                <a:solidFill>
                  <a:srgbClr val="128AFF"/>
                </a:solidFill>
                <a:latin typeface="Consolas" panose="020B0609020204030204" pitchFamily="49" charset="0"/>
              </a:rPr>
              <a:t>6</a:t>
            </a:r>
          </a:p>
          <a:p>
            <a:pPr lvl="1" eaLnBrk="1" hangingPunct="1">
              <a:defRPr/>
            </a:pPr>
            <a:r>
              <a:rPr lang="en-US" dirty="0">
                <a:solidFill>
                  <a:srgbClr val="000000"/>
                </a:solidFill>
                <a:latin typeface="Cambria" panose="02040503050406030204" pitchFamily="18" charset="0"/>
              </a:rPr>
              <a:t>This is called </a:t>
            </a:r>
            <a:r>
              <a:rPr lang="en-US" dirty="0">
                <a:solidFill>
                  <a:srgbClr val="0000FF"/>
                </a:solidFill>
                <a:latin typeface="Cambria" panose="02040503050406030204" pitchFamily="18" charset="0"/>
              </a:rPr>
              <a:t>scaling</a:t>
            </a:r>
            <a:r>
              <a:rPr lang="en-US" dirty="0">
                <a:solidFill>
                  <a:srgbClr val="000000"/>
                </a:solidFill>
                <a:latin typeface="Cambria" panose="02040503050406030204" pitchFamily="18" charset="0"/>
              </a:rPr>
              <a:t>.</a:t>
            </a:r>
          </a:p>
          <a:p>
            <a:pPr lvl="1" eaLnBrk="1" hangingPunct="1">
              <a:defRPr/>
            </a:pPr>
            <a:r>
              <a:rPr lang="en-US" dirty="0">
                <a:solidFill>
                  <a:srgbClr val="000000"/>
                </a:solidFill>
                <a:latin typeface="Cambria" panose="02040503050406030204" pitchFamily="18" charset="0"/>
              </a:rPr>
              <a:t>The number 6 is called the </a:t>
            </a:r>
            <a:r>
              <a:rPr lang="en-US" dirty="0">
                <a:solidFill>
                  <a:srgbClr val="0000FF"/>
                </a:solidFill>
                <a:latin typeface="Cambria" panose="02040503050406030204" pitchFamily="18" charset="0"/>
              </a:rPr>
              <a:t>scaling factor</a:t>
            </a:r>
            <a:r>
              <a:rPr lang="en-US" dirty="0">
                <a:solidFill>
                  <a:srgbClr val="000000"/>
                </a:solidFill>
                <a:latin typeface="Cambria" panose="02040503050406030204" pitchFamily="18" charset="0"/>
              </a:rPr>
              <a:t>. Six values are produced.</a:t>
            </a:r>
          </a:p>
          <a:p>
            <a:pPr eaLnBrk="1" hangingPunct="1">
              <a:defRPr/>
            </a:pPr>
            <a:r>
              <a:rPr lang="en-US" dirty="0">
                <a:solidFill>
                  <a:srgbClr val="000000"/>
                </a:solidFill>
                <a:latin typeface="Cambria" panose="02040503050406030204" pitchFamily="18" charset="0"/>
              </a:rPr>
              <a:t>We can </a:t>
            </a:r>
            <a:r>
              <a:rPr lang="en-US" dirty="0">
                <a:solidFill>
                  <a:srgbClr val="0000FF"/>
                </a:solidFill>
                <a:latin typeface="Cambria" panose="02040503050406030204" pitchFamily="18" charset="0"/>
              </a:rPr>
              <a:t>shift</a:t>
            </a:r>
            <a:r>
              <a:rPr lang="en-US" dirty="0">
                <a:solidFill>
                  <a:srgbClr val="000000"/>
                </a:solidFill>
                <a:latin typeface="Cambria" panose="02040503050406030204" pitchFamily="18" charset="0"/>
              </a:rPr>
              <a:t> the range of numbers produced by adding a value.</a:t>
            </a:r>
          </a:p>
        </p:txBody>
      </p:sp>
      <p:sp>
        <p:nvSpPr>
          <p:cNvPr id="604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6.1  </a:t>
            </a:r>
            <a:r>
              <a:rPr lang="en-US" dirty="0">
                <a:solidFill>
                  <a:srgbClr val="3380E6"/>
                </a:solidFill>
                <a:latin typeface="Arial"/>
              </a:rPr>
              <a:t>Introduction</a:t>
            </a:r>
          </a:p>
        </p:txBody>
      </p:sp>
      <p:sp>
        <p:nvSpPr>
          <p:cNvPr id="1433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Develop and maintain a large program by constructing it from small, simple pieces, or components.</a:t>
            </a:r>
          </a:p>
          <a:p>
            <a:pPr lvl="1" eaLnBrk="1" hangingPunct="1">
              <a:lnSpc>
                <a:spcPct val="80000"/>
              </a:lnSpc>
            </a:pPr>
            <a:r>
              <a:rPr lang="en-US" altLang="en-US" sz="2100" dirty="0">
                <a:solidFill>
                  <a:srgbClr val="0000FF"/>
                </a:solidFill>
                <a:latin typeface="Cambria" panose="02040503050406030204" pitchFamily="18" charset="0"/>
              </a:rPr>
              <a:t>divide and conquer</a:t>
            </a:r>
            <a:r>
              <a:rPr lang="en-US" altLang="en-US" sz="21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Emphasize how to declare and use functions to facilitate the design, implementation, operation and maintenance of large programs.</a:t>
            </a:r>
          </a:p>
          <a:p>
            <a:pPr eaLnBrk="1" hangingPunct="1">
              <a:lnSpc>
                <a:spcPct val="80000"/>
              </a:lnSpc>
            </a:pPr>
            <a:r>
              <a:rPr lang="en-US" altLang="en-US" sz="2500" dirty="0">
                <a:solidFill>
                  <a:srgbClr val="000000"/>
                </a:solidFill>
                <a:latin typeface="Cambria" panose="02040503050406030204" pitchFamily="18" charset="0"/>
              </a:rPr>
              <a:t>Function prototypes and how the compiler uses them to convert the type of an argument in a function call to the type specified in a function’s parameter list, if necessary.</a:t>
            </a:r>
          </a:p>
          <a:p>
            <a:pPr eaLnBrk="1" hangingPunct="1">
              <a:lnSpc>
                <a:spcPct val="80000"/>
              </a:lnSpc>
            </a:pPr>
            <a:r>
              <a:rPr lang="en-US" altLang="en-US" sz="2500" dirty="0">
                <a:solidFill>
                  <a:srgbClr val="000000"/>
                </a:solidFill>
                <a:latin typeface="Cambria" panose="02040503050406030204" pitchFamily="18" charset="0"/>
              </a:rPr>
              <a:t>Simulation techniques with random number generation.</a:t>
            </a:r>
          </a:p>
          <a:p>
            <a:pPr eaLnBrk="1" hangingPunct="1">
              <a:lnSpc>
                <a:spcPct val="80000"/>
              </a:lnSpc>
            </a:pPr>
            <a:r>
              <a:rPr lang="en-US" altLang="en-US" sz="2500" dirty="0">
                <a:solidFill>
                  <a:srgbClr val="000000"/>
                </a:solidFill>
                <a:latin typeface="Cambria" panose="02040503050406030204" pitchFamily="18" charset="0"/>
              </a:rPr>
              <a:t>C++’s scope rules.</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3938" y="857250"/>
            <a:ext cx="709612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607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6.7.2  </a:t>
            </a:r>
            <a:r>
              <a:rPr lang="en-US" dirty="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To show that the numbers produced by </a:t>
            </a:r>
            <a:r>
              <a:rPr lang="en-US" altLang="en-US" dirty="0">
                <a:solidFill>
                  <a:srgbClr val="000000"/>
                </a:solidFill>
                <a:latin typeface="Consolas" panose="020B0609020204030204" pitchFamily="49" charset="0"/>
              </a:rPr>
              <a:t>rand</a:t>
            </a:r>
            <a:r>
              <a:rPr lang="en-US" altLang="en-US" dirty="0">
                <a:solidFill>
                  <a:srgbClr val="000000"/>
                </a:solidFill>
                <a:latin typeface="Cambria" panose="02040503050406030204" pitchFamily="18" charset="0"/>
              </a:rPr>
              <a:t> occur with approximately equal likelihood, Fig. 6.7 simulates 60,000,000 rolls of a die. </a:t>
            </a:r>
          </a:p>
          <a:p>
            <a:pPr eaLnBrk="1" hangingPunct="1"/>
            <a:r>
              <a:rPr lang="en-US" altLang="en-US" dirty="0">
                <a:solidFill>
                  <a:srgbClr val="000000"/>
                </a:solidFill>
                <a:latin typeface="Cambria" panose="02040503050406030204" pitchFamily="18" charset="0"/>
              </a:rPr>
              <a:t>Each integer in the range 1 to 6 should appear approximately 10ccccc,000,000 times. </a:t>
            </a: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72787" cy="57730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203520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094175" cy="65884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79984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55960" y="857250"/>
            <a:ext cx="90308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23358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41185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6.7.2  </a:t>
            </a:r>
            <a:r>
              <a:rPr lang="en-US" dirty="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Prior to C++14, you’d represent the integer value 60,000,000 as 60000000 in a program. </a:t>
            </a:r>
          </a:p>
          <a:p>
            <a:r>
              <a:rPr lang="en-US" altLang="en-US" dirty="0">
                <a:solidFill>
                  <a:srgbClr val="000000"/>
                </a:solidFill>
                <a:latin typeface="Cambria" panose="02040503050406030204" pitchFamily="18" charset="0"/>
              </a:rPr>
              <a:t>To make numeric literals more readable, C++14 allows you to insert between groups of digits in numeric literals the digit separator ' (a single-quote character)</a:t>
            </a:r>
          </a:p>
          <a:p>
            <a:pPr lvl="1"/>
            <a:r>
              <a:rPr lang="en-US" altLang="en-US" dirty="0">
                <a:solidFill>
                  <a:srgbClr val="000000"/>
                </a:solidFill>
                <a:latin typeface="Cambria" panose="02040503050406030204" pitchFamily="18" charset="0"/>
              </a:rPr>
              <a:t>60'000'000 represents the integer value 60,000,000. </a:t>
            </a: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42595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6.7.3  </a:t>
            </a:r>
            <a:r>
              <a:rPr lang="en-US" dirty="0">
                <a:solidFill>
                  <a:srgbClr val="3380E6"/>
                </a:solidFill>
                <a:latin typeface="Arial"/>
              </a:rPr>
              <a:t>Randomizing the Random-Number Generator with </a:t>
            </a:r>
            <a:r>
              <a:rPr lang="en-US" dirty="0" err="1">
                <a:solidFill>
                  <a:srgbClr val="3380E6"/>
                </a:solidFill>
                <a:latin typeface="Consolas" panose="020B0609020204030204" pitchFamily="49" charset="0"/>
              </a:rPr>
              <a:t>srand</a:t>
            </a:r>
            <a:endParaRPr lang="en-US" dirty="0">
              <a:solidFill>
                <a:srgbClr val="3380E6"/>
              </a:solidFill>
              <a:latin typeface="Consolas" panose="020B0609020204030204" pitchFamily="49" charset="0"/>
            </a:endParaRPr>
          </a:p>
        </p:txBody>
      </p:sp>
      <p:sp>
        <p:nvSpPr>
          <p:cNvPr id="68611" name="Text Placeholder 2"/>
          <p:cNvSpPr>
            <a:spLocks noGrp="1"/>
          </p:cNvSpPr>
          <p:nvPr>
            <p:ph type="body" idx="1"/>
          </p:nvPr>
        </p:nvSpPr>
        <p:spPr/>
        <p:txBody>
          <a:bodyPr/>
          <a:lstStyle/>
          <a:p>
            <a:pPr eaLnBrk="1" hangingPunct="1"/>
            <a:r>
              <a:rPr lang="en-US" altLang="en-US" sz="2800" dirty="0">
                <a:solidFill>
                  <a:srgbClr val="000000"/>
                </a:solidFill>
                <a:latin typeface="Cambria" panose="02040503050406030204" pitchFamily="18" charset="0"/>
              </a:rPr>
              <a:t>Executing the program of Fig. 6.6 again produces exactly the same sequence of values.</a:t>
            </a:r>
          </a:p>
          <a:p>
            <a:pPr lvl="1" eaLnBrk="1" hangingPunct="1"/>
            <a:r>
              <a:rPr lang="en-US" altLang="en-US" sz="2400" dirty="0">
                <a:solidFill>
                  <a:srgbClr val="000000"/>
                </a:solidFill>
                <a:latin typeface="Cambria" panose="02040503050406030204" pitchFamily="18" charset="0"/>
              </a:rPr>
              <a:t>Repeatability is an important characteristic of </a:t>
            </a:r>
            <a:r>
              <a:rPr lang="en-US" altLang="en-US" sz="2400" dirty="0">
                <a:solidFill>
                  <a:srgbClr val="000000"/>
                </a:solidFill>
                <a:latin typeface="Consolas" panose="020B0609020204030204" pitchFamily="49" charset="0"/>
              </a:rPr>
              <a:t>rand</a:t>
            </a:r>
            <a:r>
              <a:rPr lang="en-US" altLang="en-US" sz="2400" dirty="0">
                <a:solidFill>
                  <a:srgbClr val="000000"/>
                </a:solidFill>
                <a:latin typeface="Cambria" panose="02040503050406030204" pitchFamily="18" charset="0"/>
              </a:rPr>
              <a:t>.</a:t>
            </a:r>
          </a:p>
          <a:p>
            <a:pPr lvl="1" eaLnBrk="1" hangingPunct="1"/>
            <a:r>
              <a:rPr lang="en-US" altLang="en-US" sz="2400" dirty="0">
                <a:solidFill>
                  <a:srgbClr val="000000"/>
                </a:solidFill>
                <a:latin typeface="Cambria" panose="02040503050406030204" pitchFamily="18" charset="0"/>
              </a:rPr>
              <a:t>Can help with testing and debugging.</a:t>
            </a:r>
          </a:p>
          <a:p>
            <a:pPr eaLnBrk="1" hangingPunct="1"/>
            <a:r>
              <a:rPr lang="en-US" altLang="en-US" sz="2800" dirty="0">
                <a:solidFill>
                  <a:srgbClr val="000000"/>
                </a:solidFill>
                <a:latin typeface="Consolas" panose="020B0609020204030204" pitchFamily="49" charset="0"/>
              </a:rPr>
              <a:t>rand</a:t>
            </a:r>
            <a:r>
              <a:rPr lang="en-US" altLang="en-US" sz="2800" dirty="0">
                <a:solidFill>
                  <a:srgbClr val="000000"/>
                </a:solidFill>
                <a:latin typeface="Cambria" panose="02040503050406030204" pitchFamily="18" charset="0"/>
              </a:rPr>
              <a:t> generates </a:t>
            </a:r>
            <a:r>
              <a:rPr lang="en-US" altLang="en-US" sz="2800" dirty="0">
                <a:solidFill>
                  <a:srgbClr val="0000FF"/>
                </a:solidFill>
                <a:latin typeface="Cambria" panose="02040503050406030204" pitchFamily="18" charset="0"/>
              </a:rPr>
              <a:t>pseudorandom numbers</a:t>
            </a:r>
            <a:r>
              <a:rPr lang="en-US" altLang="en-US" sz="2800" dirty="0">
                <a:solidFill>
                  <a:srgbClr val="000000"/>
                </a:solidFill>
                <a:latin typeface="Cambria" panose="02040503050406030204" pitchFamily="18" charset="0"/>
              </a:rPr>
              <a:t>.</a:t>
            </a:r>
          </a:p>
          <a:p>
            <a:pPr lvl="1" eaLnBrk="1" hangingPunct="1"/>
            <a:r>
              <a:rPr lang="en-US" altLang="en-US" sz="2400" dirty="0">
                <a:solidFill>
                  <a:srgbClr val="000000"/>
                </a:solidFill>
                <a:latin typeface="Cambria" panose="02040503050406030204" pitchFamily="18" charset="0"/>
              </a:rPr>
              <a:t>a sequence of numbers that appears to be random.</a:t>
            </a:r>
          </a:p>
          <a:p>
            <a:pPr lvl="1" eaLnBrk="1" hangingPunct="1"/>
            <a:r>
              <a:rPr lang="en-US" altLang="en-US" sz="2400" dirty="0">
                <a:solidFill>
                  <a:srgbClr val="000000"/>
                </a:solidFill>
                <a:latin typeface="Cambria" panose="02040503050406030204" pitchFamily="18" charset="0"/>
              </a:rPr>
              <a:t>sequence repeats itself each time the program executes.</a:t>
            </a:r>
          </a:p>
        </p:txBody>
      </p:sp>
      <p:sp>
        <p:nvSpPr>
          <p:cNvPr id="686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1225"/>
            <a:ext cx="9144000" cy="24943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23329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6.7.3  </a:t>
            </a:r>
            <a:r>
              <a:rPr lang="en-US" dirty="0">
                <a:solidFill>
                  <a:srgbClr val="3380E6"/>
                </a:solidFill>
                <a:latin typeface="Arial"/>
              </a:rPr>
              <a:t>Randomizing the Random-Number Generator with </a:t>
            </a:r>
            <a:r>
              <a:rPr lang="en-US" dirty="0" err="1">
                <a:solidFill>
                  <a:srgbClr val="3380E6"/>
                </a:solidFill>
                <a:latin typeface="Consolas" panose="020B0609020204030204" pitchFamily="49" charset="0"/>
              </a:rPr>
              <a:t>srand</a:t>
            </a:r>
            <a:endParaRPr lang="en-US" dirty="0">
              <a:solidFill>
                <a:srgbClr val="3380E6"/>
              </a:solidFill>
              <a:latin typeface="Arial"/>
            </a:endParaRPr>
          </a:p>
        </p:txBody>
      </p:sp>
      <p:sp>
        <p:nvSpPr>
          <p:cNvPr id="69635" name="Text Placeholder 2"/>
          <p:cNvSpPr>
            <a:spLocks noGrp="1"/>
          </p:cNvSpPr>
          <p:nvPr>
            <p:ph type="body" idx="1"/>
          </p:nvPr>
        </p:nvSpPr>
        <p:spPr/>
        <p:txBody>
          <a:bodyPr/>
          <a:lstStyle/>
          <a:p>
            <a:pPr eaLnBrk="1" hangingPunct="1"/>
            <a:r>
              <a:rPr lang="en-US" altLang="en-US" sz="2800" dirty="0">
                <a:solidFill>
                  <a:srgbClr val="000000"/>
                </a:solidFill>
                <a:latin typeface="Cambria" panose="02040503050406030204" pitchFamily="18" charset="0"/>
              </a:rPr>
              <a:t>Once a program has been debugged, it can be conditioned to produce a different sequence of random numbers for each execution.</a:t>
            </a:r>
          </a:p>
          <a:p>
            <a:pPr eaLnBrk="1" hangingPunct="1"/>
            <a:r>
              <a:rPr lang="en-US" altLang="en-US" sz="2800" dirty="0">
                <a:solidFill>
                  <a:srgbClr val="000000"/>
                </a:solidFill>
                <a:latin typeface="Cambria" panose="02040503050406030204" pitchFamily="18" charset="0"/>
              </a:rPr>
              <a:t>This is called </a:t>
            </a:r>
            <a:r>
              <a:rPr lang="en-US" altLang="en-US" sz="2800" dirty="0">
                <a:solidFill>
                  <a:srgbClr val="0000FF"/>
                </a:solidFill>
                <a:latin typeface="Cambria" panose="02040503050406030204" pitchFamily="18" charset="0"/>
              </a:rPr>
              <a:t>randomizing</a:t>
            </a:r>
            <a:r>
              <a:rPr lang="en-US" altLang="en-US" sz="2800" dirty="0">
                <a:solidFill>
                  <a:srgbClr val="000000"/>
                </a:solidFill>
                <a:latin typeface="Cambria" panose="02040503050406030204" pitchFamily="18" charset="0"/>
              </a:rPr>
              <a:t> and is accomplished with the C++ Standard Library function </a:t>
            </a:r>
            <a:r>
              <a:rPr lang="en-US" altLang="en-US" sz="2800" dirty="0" err="1">
                <a:solidFill>
                  <a:srgbClr val="0000FF"/>
                </a:solidFill>
                <a:latin typeface="Consolas" panose="020B0609020204030204" pitchFamily="49" charset="0"/>
              </a:rPr>
              <a:t>srand</a:t>
            </a:r>
            <a:r>
              <a:rPr lang="en-US" altLang="en-US" sz="2800" dirty="0">
                <a:solidFill>
                  <a:srgbClr val="000000"/>
                </a:solidFill>
                <a:latin typeface="Cambria" panose="02040503050406030204" pitchFamily="18" charset="0"/>
              </a:rPr>
              <a:t>.</a:t>
            </a:r>
          </a:p>
          <a:p>
            <a:pPr lvl="1"/>
            <a:r>
              <a:rPr lang="en-US" altLang="en-US" sz="2400" dirty="0">
                <a:solidFill>
                  <a:srgbClr val="000000"/>
                </a:solidFill>
                <a:latin typeface="Cambria" panose="02040503050406030204" pitchFamily="18" charset="0"/>
              </a:rPr>
              <a:t>Takes an </a:t>
            </a:r>
            <a:r>
              <a:rPr lang="en-US" altLang="en-US" sz="2400" dirty="0">
                <a:solidFill>
                  <a:srgbClr val="000000"/>
                </a:solidFill>
                <a:latin typeface="Consolas" panose="020B0609020204030204" pitchFamily="49" charset="0"/>
              </a:rPr>
              <a:t>unsigned</a:t>
            </a:r>
            <a:r>
              <a:rPr lang="en-US" altLang="en-US" sz="2400" dirty="0">
                <a:solidFill>
                  <a:srgbClr val="000000"/>
                </a:solidFill>
                <a:latin typeface="Cambria" panose="02040503050406030204" pitchFamily="18" charset="0"/>
              </a:rPr>
              <a:t> integer argument and </a:t>
            </a:r>
            <a:r>
              <a:rPr lang="en-US" altLang="en-US" sz="2400" dirty="0">
                <a:solidFill>
                  <a:srgbClr val="0000FF"/>
                </a:solidFill>
                <a:latin typeface="Cambria" panose="02040503050406030204" pitchFamily="18" charset="0"/>
              </a:rPr>
              <a:t>seeds</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rand</a:t>
            </a:r>
            <a:r>
              <a:rPr lang="en-US" altLang="en-US" sz="2400" dirty="0">
                <a:solidFill>
                  <a:srgbClr val="000000"/>
                </a:solidFill>
                <a:latin typeface="Cambria" panose="02040503050406030204" pitchFamily="18" charset="0"/>
              </a:rPr>
              <a:t> to produce a different sequence of random numbers for each execution.</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6.1  </a:t>
            </a:r>
            <a:r>
              <a:rPr lang="en-US" dirty="0">
                <a:solidFill>
                  <a:srgbClr val="3380E6"/>
                </a:solidFill>
                <a:latin typeface="Arial"/>
              </a:rPr>
              <a:t>Introduction (cont.)</a:t>
            </a:r>
          </a:p>
        </p:txBody>
      </p:sp>
      <p:sp>
        <p:nvSpPr>
          <p:cNvPr id="15363"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How C++ keeps track of which function is currently executing, how parameters and other local variables of functions are maintained in memory and how a function knows where to return after it completes execution.</a:t>
            </a:r>
          </a:p>
          <a:p>
            <a:pPr eaLnBrk="1" hangingPunct="1"/>
            <a:r>
              <a:rPr lang="en-US" altLang="en-US" dirty="0">
                <a:solidFill>
                  <a:srgbClr val="000000"/>
                </a:solidFill>
                <a:latin typeface="Cambria" panose="02040503050406030204" pitchFamily="18" charset="0"/>
              </a:rPr>
              <a:t>Function overloading.</a:t>
            </a:r>
          </a:p>
          <a:p>
            <a:pPr eaLnBrk="1" hangingPunct="1"/>
            <a:r>
              <a:rPr lang="en-US" altLang="en-US" dirty="0">
                <a:solidFill>
                  <a:srgbClr val="000000"/>
                </a:solidFill>
                <a:latin typeface="Cambria" panose="02040503050406030204" pitchFamily="18" charset="0"/>
              </a:rPr>
              <a:t>Function templates.</a:t>
            </a:r>
          </a:p>
          <a:p>
            <a:pPr eaLnBrk="1" hangingPunct="1"/>
            <a:r>
              <a:rPr lang="en-US" altLang="en-US" dirty="0">
                <a:solidFill>
                  <a:srgbClr val="000000"/>
                </a:solidFill>
                <a:latin typeface="Cambria" panose="02040503050406030204" pitchFamily="18" charset="0"/>
              </a:rPr>
              <a:t>Recursion. </a:t>
            </a:r>
          </a:p>
        </p:txBody>
      </p:sp>
      <p:sp>
        <p:nvSpPr>
          <p:cNvPr id="153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 (cont.)</a:t>
            </a:r>
          </a:p>
        </p:txBody>
      </p:sp>
      <p:sp>
        <p:nvSpPr>
          <p:cNvPr id="6963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Seeding the Random Number Generator with srand</a:t>
            </a:r>
          </a:p>
          <a:p>
            <a:pPr eaLnBrk="1" hangingPunct="1">
              <a:defRPr/>
            </a:pPr>
            <a:r>
              <a:rPr lang="en-US" dirty="0">
                <a:solidFill>
                  <a:srgbClr val="000000"/>
                </a:solidFill>
                <a:latin typeface="Cambria" panose="02040503050406030204" pitchFamily="18" charset="0"/>
              </a:rPr>
              <a:t>Figure 6.8 demonstrates function </a:t>
            </a:r>
            <a:r>
              <a:rPr lang="en-US" dirty="0">
                <a:solidFill>
                  <a:srgbClr val="000000"/>
                </a:solidFill>
                <a:latin typeface="Consolas" panose="020B0609020204030204" pitchFamily="49" charset="0"/>
              </a:rPr>
              <a:t>srand</a:t>
            </a:r>
            <a:r>
              <a:rPr lang="en-US" dirty="0">
                <a:solidFill>
                  <a:srgbClr val="000000"/>
                </a:solidFill>
                <a:latin typeface="Cambria" panose="02040503050406030204" pitchFamily="18" charset="0"/>
              </a:rPr>
              <a:t>. </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2841"/>
            <a:ext cx="9144000" cy="33123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084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03723"/>
            <a:ext cx="9144000" cy="44505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6216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31144"/>
            <a:ext cx="9144000" cy="37957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13729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089423"/>
            <a:ext cx="9144000" cy="46791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201050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6.7.4  </a:t>
            </a:r>
            <a:r>
              <a:rPr lang="en-US" dirty="0">
                <a:solidFill>
                  <a:srgbClr val="3380E6"/>
                </a:solidFill>
                <a:latin typeface="Arial"/>
              </a:rPr>
              <a:t>Seeding the Random-Number Generator with the Current Time</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randomize </a:t>
            </a:r>
            <a:r>
              <a:rPr lang="en-US" altLang="en-US" i="1" dirty="0">
                <a:solidFill>
                  <a:srgbClr val="000000"/>
                </a:solidFill>
                <a:latin typeface="Cambria" panose="02040503050406030204" pitchFamily="18" charset="0"/>
              </a:rPr>
              <a:t>without</a:t>
            </a:r>
            <a:r>
              <a:rPr lang="en-US" altLang="en-US" dirty="0">
                <a:solidFill>
                  <a:srgbClr val="000000"/>
                </a:solidFill>
                <a:latin typeface="Cambria" panose="02040503050406030204" pitchFamily="18" charset="0"/>
              </a:rPr>
              <a:t> having to enter a seed</a:t>
            </a:r>
          </a:p>
          <a:p>
            <a:pPr lvl="2"/>
            <a:r>
              <a:rPr lang="en-US" altLang="en-US" dirty="0" err="1">
                <a:solidFill>
                  <a:srgbClr val="000000"/>
                </a:solidFill>
                <a:latin typeface="Consolas" panose="020B0609020204030204" pitchFamily="49" charset="0"/>
              </a:rPr>
              <a:t>srand</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static_cast</a:t>
            </a:r>
            <a:r>
              <a:rPr lang="en-US" altLang="en-US" dirty="0">
                <a:solidFill>
                  <a:srgbClr val="000000"/>
                </a:solidFill>
                <a:latin typeface="Consolas" panose="020B0609020204030204" pitchFamily="49" charset="0"/>
              </a:rPr>
              <a:t>&lt;unsigned </a:t>
            </a:r>
            <a:r>
              <a:rPr lang="en-US" altLang="en-US" dirty="0" err="1">
                <a:solidFill>
                  <a:srgbClr val="000000"/>
                </a:solidFill>
                <a:latin typeface="Consolas" panose="020B0609020204030204" pitchFamily="49" charset="0"/>
              </a:rPr>
              <a:t>int</a:t>
            </a:r>
            <a:r>
              <a:rPr lang="en-US" altLang="en-US" dirty="0">
                <a:solidFill>
                  <a:srgbClr val="000000"/>
                </a:solidFill>
                <a:latin typeface="Consolas" panose="020B0609020204030204" pitchFamily="49" charset="0"/>
              </a:rPr>
              <a:t>&gt;(time(0)));</a:t>
            </a:r>
          </a:p>
          <a:p>
            <a:r>
              <a:rPr lang="en-US" altLang="en-US" dirty="0">
                <a:solidFill>
                  <a:srgbClr val="000000"/>
                </a:solidFill>
                <a:latin typeface="Cambria" panose="02040503050406030204" pitchFamily="18" charset="0"/>
              </a:rPr>
              <a:t>Causes the computer to read its </a:t>
            </a:r>
            <a:r>
              <a:rPr lang="en-US" altLang="en-US" i="1" dirty="0">
                <a:solidFill>
                  <a:srgbClr val="000000"/>
                </a:solidFill>
                <a:latin typeface="Cambria" panose="02040503050406030204" pitchFamily="18" charset="0"/>
              </a:rPr>
              <a:t>clock</a:t>
            </a:r>
            <a:r>
              <a:rPr lang="en-US" altLang="en-US" dirty="0">
                <a:solidFill>
                  <a:srgbClr val="000000"/>
                </a:solidFill>
                <a:latin typeface="Cambria" panose="02040503050406030204" pitchFamily="18" charset="0"/>
              </a:rPr>
              <a:t> to obtain the value for the seed.</a:t>
            </a:r>
          </a:p>
          <a:p>
            <a:r>
              <a:rPr lang="en-US" altLang="en-US" dirty="0">
                <a:solidFill>
                  <a:srgbClr val="000000"/>
                </a:solidFill>
                <a:latin typeface="Cambria" panose="02040503050406030204" pitchFamily="18" charset="0"/>
              </a:rPr>
              <a:t>Function </a:t>
            </a:r>
            <a:r>
              <a:rPr lang="en-US" altLang="en-US" dirty="0">
                <a:solidFill>
                  <a:srgbClr val="0000FF"/>
                </a:solidFill>
                <a:latin typeface="Consolas" panose="020B0609020204030204" pitchFamily="49" charset="0"/>
              </a:rPr>
              <a:t>time</a:t>
            </a:r>
            <a:r>
              <a:rPr lang="en-US" altLang="en-US" dirty="0">
                <a:solidFill>
                  <a:srgbClr val="000000"/>
                </a:solidFill>
                <a:latin typeface="Cambria" panose="02040503050406030204" pitchFamily="18" charset="0"/>
              </a:rPr>
              <a:t> (with the argument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as written in the preceding statement) returns the current time as the number of seconds since January 1, 1970, at midnight Greenwich Mean Time (GMT).</a:t>
            </a:r>
          </a:p>
          <a:p>
            <a:r>
              <a:rPr lang="en-US" altLang="en-US" dirty="0">
                <a:solidFill>
                  <a:srgbClr val="000000"/>
                </a:solidFill>
                <a:latin typeface="Cambria" panose="02040503050406030204" pitchFamily="18" charset="0"/>
              </a:rPr>
              <a:t>The function prototype for </a:t>
            </a:r>
            <a:r>
              <a:rPr lang="en-US" altLang="en-US" dirty="0">
                <a:solidFill>
                  <a:srgbClr val="000000"/>
                </a:solidFill>
                <a:latin typeface="Consolas" panose="020B0609020204030204" pitchFamily="49" charset="0"/>
              </a:rPr>
              <a:t>time</a:t>
            </a:r>
            <a:r>
              <a:rPr lang="en-US" altLang="en-US" dirty="0">
                <a:solidFill>
                  <a:srgbClr val="000000"/>
                </a:solidFill>
                <a:latin typeface="Cambria" panose="02040503050406030204" pitchFamily="18" charset="0"/>
              </a:rPr>
              <a:t> is in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ctime</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a:t>
            </a:r>
          </a:p>
          <a:p>
            <a:pPr eaLnBrk="1" hangingPunct="1"/>
            <a:endParaRPr lang="en-US" altLang="en-US" sz="2200" dirty="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540931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6.7.5  </a:t>
            </a:r>
            <a:r>
              <a:rPr lang="en-US" dirty="0">
                <a:solidFill>
                  <a:srgbClr val="3380E6"/>
                </a:solidFill>
                <a:latin typeface="Arial"/>
              </a:rPr>
              <a:t>Scaling and Shifting Random Numbers</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produce random numbers in a specific range use: </a:t>
            </a:r>
          </a:p>
          <a:p>
            <a:pPr lvl="1"/>
            <a:r>
              <a:rPr lang="en-US" altLang="en-US" sz="1800" i="1" dirty="0">
                <a:solidFill>
                  <a:srgbClr val="000000"/>
                </a:solidFill>
                <a:latin typeface="AGaramond" pitchFamily="50" charset="0"/>
              </a:rPr>
              <a:t>type </a:t>
            </a:r>
            <a:r>
              <a:rPr lang="en-US" altLang="en-US" sz="1800" i="1" dirty="0" err="1">
                <a:solidFill>
                  <a:srgbClr val="000000"/>
                </a:solidFill>
                <a:latin typeface="AGaramond" pitchFamily="50" charset="0"/>
              </a:rPr>
              <a:t>variableName</a:t>
            </a:r>
            <a:r>
              <a:rPr lang="en-US" altLang="en-US" sz="1800" i="1" dirty="0">
                <a:solidFill>
                  <a:srgbClr val="000000"/>
                </a:solidFill>
                <a:latin typeface="AGaramond" pitchFamily="50" charset="0"/>
              </a:rPr>
              <a:t> </a:t>
            </a:r>
            <a:r>
              <a:rPr lang="en-US" altLang="en-US" sz="1800" dirty="0">
                <a:solidFill>
                  <a:srgbClr val="000000"/>
                </a:solidFill>
                <a:latin typeface="Consolas" panose="020B0609020204030204" pitchFamily="49" charset="0"/>
              </a:rPr>
              <a:t>=</a:t>
            </a:r>
            <a:r>
              <a:rPr lang="en-US" altLang="en-US" sz="1800" i="1" dirty="0">
                <a:solidFill>
                  <a:srgbClr val="000000"/>
                </a:solidFill>
                <a:latin typeface="Consolas" panose="020B0609020204030204" pitchFamily="49" charset="0"/>
              </a:rPr>
              <a:t> </a:t>
            </a:r>
            <a:r>
              <a:rPr lang="en-US" altLang="en-US" sz="1800" i="1" dirty="0" err="1">
                <a:solidFill>
                  <a:srgbClr val="000000"/>
                </a:solidFill>
                <a:latin typeface="AGaramond" pitchFamily="50" charset="0"/>
              </a:rPr>
              <a:t>shiftingValue</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rand() % </a:t>
            </a:r>
            <a:r>
              <a:rPr lang="en-US" altLang="en-US" sz="1800" i="1" dirty="0" err="1">
                <a:solidFill>
                  <a:srgbClr val="000000"/>
                </a:solidFill>
                <a:latin typeface="AGaramond" pitchFamily="50" charset="0"/>
              </a:rPr>
              <a:t>scalingFactor</a:t>
            </a:r>
            <a:r>
              <a:rPr lang="en-US" altLang="en-US" sz="1800" dirty="0">
                <a:solidFill>
                  <a:srgbClr val="000000"/>
                </a:solidFill>
                <a:latin typeface="Consolas" panose="020B0609020204030204" pitchFamily="49" charset="0"/>
              </a:rPr>
              <a:t>;</a:t>
            </a:r>
          </a:p>
          <a:p>
            <a:r>
              <a:rPr lang="en-US" altLang="en-US" i="1" dirty="0" err="1">
                <a:solidFill>
                  <a:srgbClr val="000000"/>
                </a:solidFill>
                <a:latin typeface="Cambria" panose="02040503050406030204" pitchFamily="18" charset="0"/>
              </a:rPr>
              <a:t>shiftingValue</a:t>
            </a:r>
            <a:r>
              <a:rPr lang="en-US" altLang="en-US" i="1" dirty="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first number </a:t>
            </a:r>
            <a:r>
              <a:rPr lang="en-US" altLang="en-US" dirty="0">
                <a:solidFill>
                  <a:srgbClr val="000000"/>
                </a:solidFill>
                <a:latin typeface="Cambria" panose="02040503050406030204" pitchFamily="18" charset="0"/>
              </a:rPr>
              <a:t>in the desired range of consecutive integers </a:t>
            </a:r>
          </a:p>
          <a:p>
            <a:r>
              <a:rPr lang="en-US" altLang="en-US" i="1" dirty="0" err="1">
                <a:solidFill>
                  <a:srgbClr val="000000"/>
                </a:solidFill>
                <a:latin typeface="Cambria" panose="02040503050406030204" pitchFamily="18" charset="0"/>
              </a:rPr>
              <a:t>scalingFactor</a:t>
            </a:r>
            <a:r>
              <a:rPr lang="en-US" altLang="en-US" i="1" dirty="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width </a:t>
            </a:r>
            <a:r>
              <a:rPr lang="en-US" altLang="en-US" dirty="0">
                <a:solidFill>
                  <a:srgbClr val="000000"/>
                </a:solidFill>
                <a:latin typeface="Cambria" panose="02040503050406030204" pitchFamily="18" charset="0"/>
              </a:rPr>
              <a:t>of the de-sired range of consecutive integers. </a:t>
            </a:r>
          </a:p>
          <a:p>
            <a:pPr eaLnBrk="1" hangingPunct="1"/>
            <a:endParaRPr lang="en-US" altLang="en-US" sz="2200" dirty="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33147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p>
        </p:txBody>
      </p:sp>
      <p:sp>
        <p:nvSpPr>
          <p:cNvPr id="77827"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Rules of Craps</a:t>
            </a:r>
          </a:p>
          <a:p>
            <a:pPr lvl="1" eaLnBrk="1" hangingPunct="1"/>
            <a:r>
              <a:rPr lang="en-US" altLang="en-US" sz="2000" dirty="0">
                <a:solidFill>
                  <a:srgbClr val="000000"/>
                </a:solidFill>
                <a:latin typeface="Cambria" panose="02040503050406030204" pitchFamily="18" charset="0"/>
              </a:rPr>
              <a:t>A player rolls two dice. Each die has six faces. </a:t>
            </a:r>
          </a:p>
          <a:p>
            <a:pPr lvl="1" eaLnBrk="1" hangingPunct="1"/>
            <a:r>
              <a:rPr lang="en-US" altLang="en-US" sz="2000" dirty="0">
                <a:solidFill>
                  <a:srgbClr val="000000"/>
                </a:solidFill>
                <a:latin typeface="Cambria" panose="02040503050406030204" pitchFamily="18" charset="0"/>
              </a:rPr>
              <a:t>Faces contain 1, 2, 3, 4, 5 and 6 spots. </a:t>
            </a:r>
          </a:p>
          <a:p>
            <a:pPr lvl="1" eaLnBrk="1" hangingPunct="1"/>
            <a:r>
              <a:rPr lang="en-US" altLang="en-US" sz="2000" dirty="0">
                <a:solidFill>
                  <a:srgbClr val="000000"/>
                </a:solidFill>
                <a:latin typeface="Cambria" panose="02040503050406030204" pitchFamily="18" charset="0"/>
              </a:rPr>
              <a:t>After the dice have come to rest, the sum of the spots on the two upward faces is calculated. </a:t>
            </a:r>
          </a:p>
          <a:p>
            <a:pPr lvl="2"/>
            <a:r>
              <a:rPr lang="en-US" altLang="en-US" sz="2000" dirty="0">
                <a:solidFill>
                  <a:srgbClr val="000000"/>
                </a:solidFill>
                <a:latin typeface="Cambria" panose="02040503050406030204" pitchFamily="18" charset="0"/>
              </a:rPr>
              <a:t>If the sum is 7 or 11 on the first roll, the player wins. </a:t>
            </a:r>
          </a:p>
          <a:p>
            <a:pPr lvl="2"/>
            <a:r>
              <a:rPr lang="en-US" altLang="en-US" sz="2000" dirty="0">
                <a:solidFill>
                  <a:srgbClr val="000000"/>
                </a:solidFill>
                <a:latin typeface="Cambria" panose="02040503050406030204" pitchFamily="18" charset="0"/>
              </a:rPr>
              <a:t>If the sum is 2, 3 or 12 on the first roll (called “craps”), the player loses (i.e., the “house” wins). </a:t>
            </a:r>
          </a:p>
          <a:p>
            <a:pPr lvl="2"/>
            <a:r>
              <a:rPr lang="en-US" altLang="en-US" sz="2000" dirty="0">
                <a:solidFill>
                  <a:srgbClr val="000000"/>
                </a:solidFill>
                <a:latin typeface="Cambria" panose="02040503050406030204" pitchFamily="18" charset="0"/>
              </a:rPr>
              <a:t>If the sum is 4, 5, 6, 8, 9 or 10 on the first roll, then that sum becomes the player’s “point.” </a:t>
            </a:r>
          </a:p>
          <a:p>
            <a:pPr lvl="1"/>
            <a:r>
              <a:rPr lang="en-US" altLang="en-US" sz="2000" dirty="0">
                <a:solidFill>
                  <a:srgbClr val="000000"/>
                </a:solidFill>
                <a:latin typeface="Cambria" panose="02040503050406030204" pitchFamily="18" charset="0"/>
              </a:rPr>
              <a:t>To win, continue rolling until you “make your point.” </a:t>
            </a:r>
          </a:p>
          <a:p>
            <a:pPr lvl="1"/>
            <a:r>
              <a:rPr lang="en-US" altLang="en-US" sz="2000" dirty="0">
                <a:solidFill>
                  <a:srgbClr val="000000"/>
                </a:solidFill>
                <a:latin typeface="Cambria" panose="02040503050406030204" pitchFamily="18" charset="0"/>
              </a:rPr>
              <a:t>You lose by rolling a 7 before making the point. </a:t>
            </a:r>
          </a:p>
          <a:p>
            <a:pPr eaLnBrk="1" hangingPunct="1"/>
            <a:r>
              <a:rPr lang="en-US" altLang="en-US" sz="2400" dirty="0">
                <a:solidFill>
                  <a:srgbClr val="000000"/>
                </a:solidFill>
                <a:latin typeface="Cambria" panose="02040503050406030204" pitchFamily="18" charset="0"/>
              </a:rPr>
              <a:t>The program in Fig. 6.9 simulates the game.</a:t>
            </a:r>
          </a:p>
        </p:txBody>
      </p:sp>
      <p:sp>
        <p:nvSpPr>
          <p:cNvPr id="747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44000" cy="57549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46102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66003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6.2  </a:t>
            </a:r>
            <a:r>
              <a:rPr lang="en-US" dirty="0">
                <a:solidFill>
                  <a:srgbClr val="3380E6"/>
                </a:solidFill>
                <a:latin typeface="Arial"/>
              </a:rPr>
              <a:t>Program Components in C++</a:t>
            </a:r>
          </a:p>
        </p:txBody>
      </p:sp>
      <p:sp>
        <p:nvSpPr>
          <p:cNvPr id="16387" name="Text Placeholder 2"/>
          <p:cNvSpPr>
            <a:spLocks noGrp="1"/>
          </p:cNvSpPr>
          <p:nvPr>
            <p:ph type="body" idx="1"/>
          </p:nvPr>
        </p:nvSpPr>
        <p:spPr/>
        <p:txBody>
          <a:bodyPr/>
          <a:lstStyle/>
          <a:p>
            <a:pPr>
              <a:lnSpc>
                <a:spcPct val="90000"/>
              </a:lnSpc>
            </a:pPr>
            <a:r>
              <a:rPr lang="en-US" altLang="en-US" sz="2500" dirty="0">
                <a:solidFill>
                  <a:srgbClr val="000000"/>
                </a:solidFill>
                <a:latin typeface="Cambria" panose="02040503050406030204" pitchFamily="18" charset="0"/>
              </a:rPr>
              <a:t>C++ programs are typically written by combining “prepackaged” functions and classes available in the C++ Standard Library with new functions and classes you write.</a:t>
            </a:r>
          </a:p>
          <a:p>
            <a:pPr eaLnBrk="1" hangingPunct="1">
              <a:lnSpc>
                <a:spcPct val="90000"/>
              </a:lnSpc>
            </a:pPr>
            <a:r>
              <a:rPr lang="en-US" altLang="en-US" sz="2500" dirty="0">
                <a:solidFill>
                  <a:srgbClr val="000000"/>
                </a:solidFill>
                <a:latin typeface="Cambria" panose="02040503050406030204" pitchFamily="18" charset="0"/>
              </a:rPr>
              <a:t>The C++ Standard Library provides a rich collection of functions.</a:t>
            </a:r>
          </a:p>
          <a:p>
            <a:pPr eaLnBrk="1" hangingPunct="1">
              <a:lnSpc>
                <a:spcPct val="90000"/>
              </a:lnSpc>
            </a:pPr>
            <a:r>
              <a:rPr lang="en-US" altLang="en-US" sz="2500" dirty="0">
                <a:solidFill>
                  <a:srgbClr val="000000"/>
                </a:solidFill>
                <a:latin typeface="Cambria" panose="02040503050406030204" pitchFamily="18" charset="0"/>
              </a:rPr>
              <a:t>Functions allow you to modularize a program by separating its tasks into self-contained units.</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18115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594427"/>
            <a:ext cx="9144000" cy="56698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5304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490731"/>
            <a:ext cx="9077608" cy="58338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60536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397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A scoped </a:t>
            </a:r>
            <a:r>
              <a:rPr lang="en-US" altLang="en-US" dirty="0">
                <a:solidFill>
                  <a:srgbClr val="0000FF"/>
                </a:solidFill>
                <a:latin typeface="Cambria" panose="02040503050406030204" pitchFamily="18" charset="0"/>
              </a:rPr>
              <a:t>enumeration</a:t>
            </a:r>
            <a:r>
              <a:rPr lang="en-US" altLang="en-US" dirty="0">
                <a:solidFill>
                  <a:srgbClr val="000000"/>
                </a:solidFill>
                <a:latin typeface="Cambria" panose="02040503050406030204" pitchFamily="18" charset="0"/>
              </a:rPr>
              <a:t> (C++11) introduced by </a:t>
            </a:r>
            <a:r>
              <a:rPr lang="en-US" altLang="en-US" dirty="0" err="1">
                <a:solidFill>
                  <a:srgbClr val="0000FF"/>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a:solidFill>
                  <a:srgbClr val="0000FF"/>
                </a:solidFill>
                <a:latin typeface="Consolas" panose="020B0609020204030204" pitchFamily="49" charset="0"/>
              </a:rPr>
              <a:t>class</a:t>
            </a:r>
            <a:r>
              <a:rPr lang="en-US" altLang="en-US" dirty="0">
                <a:solidFill>
                  <a:srgbClr val="000000"/>
                </a:solidFill>
                <a:latin typeface="Cambria" panose="02040503050406030204" pitchFamily="18" charset="0"/>
              </a:rPr>
              <a:t> and followed by a </a:t>
            </a:r>
            <a:r>
              <a:rPr lang="en-US" altLang="en-US" dirty="0">
                <a:solidFill>
                  <a:srgbClr val="0000FF"/>
                </a:solidFill>
                <a:latin typeface="Cambria" panose="02040503050406030204" pitchFamily="18" charset="0"/>
              </a:rPr>
              <a:t>type name</a:t>
            </a:r>
            <a:r>
              <a:rPr lang="en-US" altLang="en-US" dirty="0">
                <a:solidFill>
                  <a:srgbClr val="000000"/>
                </a:solidFill>
                <a:latin typeface="Cambria" panose="02040503050406030204" pitchFamily="18" charset="0"/>
              </a:rPr>
              <a:t>, is a set of identifiers representing integer constants.</a:t>
            </a:r>
          </a:p>
          <a:p>
            <a:pPr eaLnBrk="1" hangingPunct="1"/>
            <a:r>
              <a:rPr lang="en-US" altLang="en-US" dirty="0">
                <a:solidFill>
                  <a:srgbClr val="000000"/>
                </a:solidFill>
                <a:latin typeface="Cambria" panose="02040503050406030204" pitchFamily="18" charset="0"/>
              </a:rPr>
              <a:t>The values of these </a:t>
            </a:r>
            <a:r>
              <a:rPr lang="en-US" altLang="en-US" dirty="0">
                <a:solidFill>
                  <a:srgbClr val="0000FF"/>
                </a:solidFill>
                <a:latin typeface="Cambria" panose="02040503050406030204" pitchFamily="18" charset="0"/>
              </a:rPr>
              <a:t>enumeration constants</a:t>
            </a:r>
            <a:r>
              <a:rPr lang="en-US" altLang="en-US" dirty="0">
                <a:solidFill>
                  <a:srgbClr val="000000"/>
                </a:solidFill>
                <a:latin typeface="Cambria" panose="02040503050406030204" pitchFamily="18" charset="0"/>
              </a:rPr>
              <a:t> start at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unless specified otherwise, and increment by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identifiers must be unique, but separate enumeration constants can have the same value.</a:t>
            </a:r>
          </a:p>
          <a:p>
            <a:r>
              <a:rPr lang="en-US" altLang="en-US" dirty="0">
                <a:solidFill>
                  <a:srgbClr val="000000"/>
                </a:solidFill>
                <a:latin typeface="Cambria" panose="02040503050406030204" pitchFamily="18" charset="0"/>
              </a:rPr>
              <a:t>Variables of an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class</a:t>
            </a:r>
            <a:r>
              <a:rPr lang="en-US" altLang="en-US" dirty="0">
                <a:solidFill>
                  <a:srgbClr val="000000"/>
                </a:solidFill>
                <a:latin typeface="Cambria" panose="02040503050406030204" pitchFamily="18" charset="0"/>
              </a:rPr>
              <a:t> can be assigned only one of the values declared in the enumeration.</a:t>
            </a:r>
          </a:p>
        </p:txBody>
      </p:sp>
      <p:sp>
        <p:nvSpPr>
          <p:cNvPr id="809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36019"/>
            <a:ext cx="9144000" cy="19859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57081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99060"/>
            <a:ext cx="9144000" cy="28586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05836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8067"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reference a scoped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constant, qualify it with the type name and the scope-resolution operator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as in </a:t>
            </a:r>
            <a:r>
              <a:rPr lang="en-US" altLang="en-US" dirty="0">
                <a:solidFill>
                  <a:srgbClr val="000000"/>
                </a:solidFill>
                <a:latin typeface="Consolas" panose="020B0609020204030204" pitchFamily="49" charset="0"/>
              </a:rPr>
              <a:t>Status::CONTINUE</a:t>
            </a:r>
            <a:r>
              <a:rPr lang="en-US" altLang="en-US" dirty="0">
                <a:solidFill>
                  <a:srgbClr val="000000"/>
                </a:solidFill>
                <a:latin typeface="Cambria" panose="02040503050406030204" pitchFamily="18" charset="0"/>
              </a:rPr>
              <a:t>.</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4956"/>
            <a:ext cx="9144000" cy="37480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20066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806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Another popular enumeration is</a:t>
            </a:r>
          </a:p>
          <a:p>
            <a:pPr lvl="2" eaLnBrk="1" hangingPunct="1"/>
            <a:r>
              <a:rPr lang="en-US" altLang="en-US" dirty="0" err="1">
                <a:solidFill>
                  <a:srgbClr val="0000FF"/>
                </a:solidFill>
                <a:latin typeface="Consolas" panose="020B0609020204030204" pitchFamily="49" charset="0"/>
              </a:rPr>
              <a:t>enum</a:t>
            </a:r>
            <a:r>
              <a:rPr lang="en-US" altLang="en-US" dirty="0">
                <a:solidFill>
                  <a:srgbClr val="0000FF"/>
                </a:solidFill>
                <a:latin typeface="Consolas" panose="020B0609020204030204" pitchFamily="49" charset="0"/>
              </a:rPr>
              <a:t> class</a:t>
            </a:r>
            <a:r>
              <a:rPr lang="en-US" altLang="en-US" dirty="0">
                <a:solidFill>
                  <a:srgbClr val="000000"/>
                </a:solidFill>
                <a:latin typeface="Consolas" panose="020B0609020204030204" pitchFamily="49" charset="0"/>
              </a:rPr>
              <a:t> Months { </a:t>
            </a:r>
            <a:r>
              <a:rPr lang="en-US" altLang="en-US" dirty="0">
                <a:solidFill>
                  <a:srgbClr val="128AFF"/>
                </a:solidFill>
                <a:latin typeface="Consolas" panose="020B0609020204030204" pitchFamily="49" charset="0"/>
              </a:rPr>
              <a:t>JAN</a:t>
            </a:r>
            <a:r>
              <a:rPr lang="en-US" altLang="en-US" dirty="0">
                <a:solidFill>
                  <a:srgbClr val="000000"/>
                </a:solidFill>
                <a:latin typeface="Consolas" panose="020B0609020204030204" pitchFamily="49" charset="0"/>
              </a:rPr>
              <a:t> = </a:t>
            </a:r>
            <a:r>
              <a:rPr lang="en-US" altLang="en-US" dirty="0">
                <a:solidFill>
                  <a:srgbClr val="128AFF"/>
                </a:solidFill>
                <a:latin typeface="Consolas" panose="020B0609020204030204" pitchFamily="49" charset="0"/>
              </a:rPr>
              <a:t>1</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FEB</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MAR</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APR</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MAY</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JUN</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JUL</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AUG</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SEP</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OCT</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NOV</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DEC </a:t>
            </a:r>
            <a:r>
              <a:rPr lang="en-US" altLang="en-US" dirty="0">
                <a:solidFill>
                  <a:srgbClr val="000000"/>
                </a:solidFill>
                <a:latin typeface="Consolas" panose="020B0609020204030204" pitchFamily="49" charset="0"/>
              </a:rPr>
              <a:t>};</a:t>
            </a:r>
          </a:p>
          <a:p>
            <a:pPr lvl="1" eaLnBrk="1" hangingPunct="1"/>
            <a:r>
              <a:rPr lang="en-US" altLang="en-US" dirty="0">
                <a:solidFill>
                  <a:srgbClr val="000000"/>
                </a:solidFill>
                <a:latin typeface="Cambria" panose="02040503050406030204" pitchFamily="18" charset="0"/>
              </a:rPr>
              <a:t>creates user-defined type </a:t>
            </a:r>
            <a:r>
              <a:rPr lang="en-US" altLang="en-US" dirty="0">
                <a:solidFill>
                  <a:srgbClr val="000000"/>
                </a:solidFill>
                <a:latin typeface="Consolas" panose="020B0609020204030204" pitchFamily="49" charset="0"/>
              </a:rPr>
              <a:t>Months</a:t>
            </a:r>
            <a:r>
              <a:rPr lang="en-US" altLang="en-US" dirty="0">
                <a:solidFill>
                  <a:srgbClr val="000000"/>
                </a:solidFill>
                <a:latin typeface="Cambria" panose="02040503050406030204" pitchFamily="18" charset="0"/>
              </a:rPr>
              <a:t> with enumeration constants representing the months of the year.</a:t>
            </a:r>
          </a:p>
          <a:p>
            <a:pPr lvl="1" eaLnBrk="1" hangingPunct="1"/>
            <a:r>
              <a:rPr lang="en-US" altLang="en-US" dirty="0">
                <a:solidFill>
                  <a:srgbClr val="000000"/>
                </a:solidFill>
                <a:latin typeface="Cambria" panose="02040503050406030204" pitchFamily="18" charset="0"/>
              </a:rPr>
              <a:t>The first value in the preceding enumeration is explicitly set to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so the remaining values increment from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resulting in the values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through </a:t>
            </a:r>
            <a:r>
              <a:rPr lang="en-US" altLang="en-US" dirty="0">
                <a:solidFill>
                  <a:srgbClr val="000000"/>
                </a:solidFill>
                <a:latin typeface="Consolas" panose="020B0609020204030204" pitchFamily="49" charset="0"/>
              </a:rPr>
              <a:t>12</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Any enumeration constant can be assigned an integer value in the enumeration definition.</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035355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4107"/>
            <a:ext cx="9144000" cy="21085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80199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082852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Prior to C++11, enumerations were defined with </a:t>
            </a:r>
            <a:r>
              <a:rPr lang="en-US" dirty="0" err="1">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 </a:t>
            </a:r>
            <a:r>
              <a:rPr lang="en-US" dirty="0">
                <a:solidFill>
                  <a:srgbClr val="000000"/>
                </a:solidFill>
                <a:latin typeface="Cambria" panose="02040503050406030204" pitchFamily="18" charset="0"/>
              </a:rPr>
              <a:t>(</a:t>
            </a:r>
            <a:r>
              <a:rPr lang="en-US" dirty="0" err="1">
                <a:solidFill>
                  <a:srgbClr val="000000"/>
                </a:solidFill>
                <a:latin typeface="Cambria" panose="02040503050406030204" pitchFamily="18" charset="0"/>
              </a:rPr>
              <a:t>unscoped</a:t>
            </a:r>
            <a:r>
              <a:rPr lang="en-US" dirty="0">
                <a:solidFill>
                  <a:srgbClr val="000000"/>
                </a:solidFill>
                <a:latin typeface="Cambria" panose="02040503050406030204" pitchFamily="18" charset="0"/>
              </a:rPr>
              <a:t>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a:t>
            </a:r>
            <a:r>
              <a:rPr lang="en-US" dirty="0">
                <a:solidFill>
                  <a:srgbClr val="000000"/>
                </a:solidFill>
                <a:latin typeface="Cambria" panose="02040503050406030204" pitchFamily="18" charset="0"/>
              </a:rPr>
              <a:t>) </a:t>
            </a:r>
          </a:p>
          <a:p>
            <a:pPr eaLnBrk="1" hangingPunct="1">
              <a:defRPr/>
            </a:pPr>
            <a:r>
              <a:rPr lang="en-US" dirty="0">
                <a:solidFill>
                  <a:srgbClr val="000000"/>
                </a:solidFill>
                <a:latin typeface="Cambria" panose="02040503050406030204" pitchFamily="18" charset="0"/>
              </a:rPr>
              <a:t>Problem: multiple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 </a:t>
            </a:r>
            <a:r>
              <a:rPr lang="en-US" dirty="0">
                <a:solidFill>
                  <a:srgbClr val="000000"/>
                </a:solidFill>
                <a:latin typeface="Cambria" panose="02040503050406030204" pitchFamily="18" charset="0"/>
              </a:rPr>
              <a:t>may contain the same identifiers. </a:t>
            </a:r>
          </a:p>
          <a:p>
            <a:pPr>
              <a:defRPr/>
            </a:pPr>
            <a:r>
              <a:rPr lang="en-US" dirty="0">
                <a:solidFill>
                  <a:srgbClr val="000000"/>
                </a:solidFill>
                <a:latin typeface="Cambria" panose="02040503050406030204" pitchFamily="18" charset="0"/>
              </a:rPr>
              <a:t>Using such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 </a:t>
            </a:r>
            <a:r>
              <a:rPr lang="en-US" dirty="0">
                <a:solidFill>
                  <a:srgbClr val="000000"/>
                </a:solidFill>
                <a:latin typeface="Cambria" panose="02040503050406030204" pitchFamily="18" charset="0"/>
              </a:rPr>
              <a:t>in the same program can lead to naming collisions and logic errors. </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1966"/>
            <a:ext cx="9144000" cy="20740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11888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sz="2400" dirty="0">
                <a:solidFill>
                  <a:srgbClr val="000000"/>
                </a:solidFill>
                <a:latin typeface="Cambria" panose="02040503050406030204" pitchFamily="18" charset="0"/>
              </a:rPr>
              <a:t>Enumeration constants are represented as integers. </a:t>
            </a:r>
          </a:p>
          <a:p>
            <a:pPr eaLnBrk="1" hangingPunct="1">
              <a:defRPr/>
            </a:pPr>
            <a:r>
              <a:rPr lang="en-US" sz="2400" dirty="0">
                <a:solidFill>
                  <a:srgbClr val="000000"/>
                </a:solidFill>
                <a:latin typeface="Cambria" panose="02040503050406030204" pitchFamily="18" charset="0"/>
              </a:rPr>
              <a:t>An </a:t>
            </a:r>
            <a:r>
              <a:rPr lang="en-US" sz="2400" dirty="0" err="1">
                <a:solidFill>
                  <a:srgbClr val="000000"/>
                </a:solidFill>
                <a:latin typeface="Cambria" panose="02040503050406030204" pitchFamily="18" charset="0"/>
              </a:rPr>
              <a:t>unscoped</a:t>
            </a:r>
            <a:r>
              <a:rPr lang="en-US" sz="2400" dirty="0">
                <a:solidFill>
                  <a:srgbClr val="000000"/>
                </a:solidFill>
                <a:latin typeface="Cambria" panose="02040503050406030204" pitchFamily="18" charset="0"/>
              </a:rPr>
              <a:t>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underlying integral type depends on its constants’ values—the type is guaranteed to be large enough to store the constant values specified. </a:t>
            </a:r>
          </a:p>
          <a:p>
            <a:pPr eaLnBrk="1" hangingPunct="1">
              <a:defRPr/>
            </a:pPr>
            <a:r>
              <a:rPr lang="en-US" sz="2400" dirty="0">
                <a:solidFill>
                  <a:srgbClr val="000000"/>
                </a:solidFill>
                <a:latin typeface="Cambria" panose="02040503050406030204" pitchFamily="18" charset="0"/>
              </a:rPr>
              <a:t>A scoped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underlying integral type is </a:t>
            </a:r>
            <a:r>
              <a:rPr lang="en-US" sz="2400" dirty="0">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t>
            </a:r>
          </a:p>
          <a:p>
            <a:pPr eaLnBrk="1" hangingPunct="1">
              <a:defRPr/>
            </a:pPr>
            <a:r>
              <a:rPr lang="en-US" sz="2400" dirty="0">
                <a:solidFill>
                  <a:srgbClr val="000000"/>
                </a:solidFill>
                <a:latin typeface="Cambria" panose="02040503050406030204" pitchFamily="18" charset="0"/>
              </a:rPr>
              <a:t>You to specify a scoped </a:t>
            </a:r>
            <a:r>
              <a:rPr lang="en-US" sz="2400" dirty="0" err="1">
                <a:solidFill>
                  <a:srgbClr val="000000"/>
                </a:solidFill>
                <a:latin typeface="Consolas" panose="020B0609020204030204" pitchFamily="49" charset="0"/>
              </a:rPr>
              <a:t>enum</a:t>
            </a:r>
            <a:r>
              <a:rPr lang="en-US" sz="2400" dirty="0" err="1">
                <a:solidFill>
                  <a:srgbClr val="000000"/>
                </a:solidFill>
                <a:latin typeface="Cambria" panose="02040503050406030204" pitchFamily="18" charset="0"/>
              </a:rPr>
              <a:t>’s</a:t>
            </a:r>
            <a:r>
              <a:rPr lang="en-US" sz="2400" dirty="0">
                <a:solidFill>
                  <a:srgbClr val="000000"/>
                </a:solidFill>
                <a:latin typeface="Cambria" panose="02040503050406030204" pitchFamily="18" charset="0"/>
              </a:rPr>
              <a:t> underlying integral type by following the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type name with a colon (</a:t>
            </a:r>
            <a:r>
              <a:rPr lang="en-US" sz="2400" dirty="0">
                <a:solidFill>
                  <a:srgbClr val="000000"/>
                </a:solidFill>
                <a:latin typeface="Consolas" panose="020B0609020204030204" pitchFamily="49" charset="0"/>
              </a:rPr>
              <a:t>:</a:t>
            </a:r>
            <a:r>
              <a:rPr lang="en-US" sz="2400" dirty="0">
                <a:solidFill>
                  <a:srgbClr val="000000"/>
                </a:solidFill>
                <a:latin typeface="Cambria" panose="02040503050406030204" pitchFamily="18" charset="0"/>
              </a:rPr>
              <a:t>) and the integral type. </a:t>
            </a:r>
          </a:p>
          <a:p>
            <a:pPr>
              <a:defRPr/>
            </a:pPr>
            <a:r>
              <a:rPr lang="en-US" sz="2400" dirty="0">
                <a:solidFill>
                  <a:srgbClr val="000000"/>
                </a:solidFill>
                <a:latin typeface="Cambria" panose="02040503050406030204" pitchFamily="18" charset="0"/>
              </a:rPr>
              <a:t>We can specify that the constants in the </a:t>
            </a:r>
            <a:r>
              <a:rPr lang="en-US" sz="2400" dirty="0" err="1">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 </a:t>
            </a:r>
            <a:r>
              <a:rPr lang="en-US" sz="2400" dirty="0">
                <a:solidFill>
                  <a:srgbClr val="000000"/>
                </a:solidFill>
                <a:latin typeface="Consolas" panose="020B0609020204030204" pitchFamily="49" charset="0"/>
              </a:rPr>
              <a:t>class Status</a:t>
            </a:r>
            <a:r>
              <a:rPr lang="en-US" sz="2400" dirty="0">
                <a:solidFill>
                  <a:srgbClr val="000000"/>
                </a:solidFill>
                <a:latin typeface="Cambria" panose="02040503050406030204" pitchFamily="18" charset="0"/>
              </a:rPr>
              <a:t> should have type </a:t>
            </a:r>
            <a:r>
              <a:rPr lang="en-US" sz="2400" dirty="0">
                <a:solidFill>
                  <a:srgbClr val="000000"/>
                </a:solidFill>
                <a:latin typeface="Consolas" panose="020B0609020204030204" pitchFamily="49" charset="0"/>
              </a:rPr>
              <a:t>unsigned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as in</a:t>
            </a:r>
          </a:p>
          <a:p>
            <a:pPr lvl="1">
              <a:defRPr/>
            </a:pPr>
            <a:r>
              <a:rPr lang="en-US" sz="1400" dirty="0" err="1">
                <a:solidFill>
                  <a:srgbClr val="0000FF"/>
                </a:solidFill>
                <a:latin typeface="Consolas" panose="020B0609020204030204" pitchFamily="49" charset="0"/>
              </a:rPr>
              <a:t>enum</a:t>
            </a:r>
            <a:r>
              <a:rPr lang="en-US" sz="1400" dirty="0">
                <a:solidFill>
                  <a:srgbClr val="0000FF"/>
                </a:solidFill>
                <a:latin typeface="Consolas" panose="020B0609020204030204" pitchFamily="49" charset="0"/>
              </a:rPr>
              <a:t> class </a:t>
            </a:r>
            <a:r>
              <a:rPr lang="en-US" sz="1400" dirty="0">
                <a:solidFill>
                  <a:srgbClr val="000000"/>
                </a:solidFill>
                <a:latin typeface="Consolas" panose="020B0609020204030204" pitchFamily="49" charset="0"/>
              </a:rPr>
              <a:t>Status : </a:t>
            </a:r>
            <a:r>
              <a:rPr lang="en-US" sz="1400" dirty="0">
                <a:solidFill>
                  <a:srgbClr val="0000FF"/>
                </a:solidFill>
                <a:latin typeface="Consolas" panose="020B0609020204030204" pitchFamily="49" charset="0"/>
              </a:rPr>
              <a:t>unsigned </a:t>
            </a:r>
            <a:r>
              <a:rPr lang="en-US" sz="1400" dirty="0" err="1">
                <a:solidFill>
                  <a:srgbClr val="0000FF"/>
                </a:solidFill>
                <a:latin typeface="Consolas" panose="020B0609020204030204" pitchFamily="49" charset="0"/>
              </a:rPr>
              <a:t>int</a:t>
            </a:r>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solidFill>
                  <a:srgbClr val="00B0F0"/>
                </a:solidFill>
                <a:latin typeface="Consolas" panose="020B0609020204030204" pitchFamily="49" charset="0"/>
              </a:rPr>
              <a:t>CONTINUE</a:t>
            </a:r>
            <a:r>
              <a:rPr lang="en-US" sz="1400" dirty="0">
                <a:solidFill>
                  <a:srgbClr val="000000"/>
                </a:solidFill>
                <a:latin typeface="Consolas" panose="020B0609020204030204" pitchFamily="49" charset="0"/>
              </a:rPr>
              <a:t>, </a:t>
            </a:r>
            <a:r>
              <a:rPr lang="en-US" sz="1400" dirty="0">
                <a:solidFill>
                  <a:srgbClr val="00B0F0"/>
                </a:solidFill>
                <a:latin typeface="Consolas" panose="020B0609020204030204" pitchFamily="49" charset="0"/>
              </a:rPr>
              <a:t>WON</a:t>
            </a:r>
            <a:r>
              <a:rPr lang="en-US" sz="1400" dirty="0">
                <a:solidFill>
                  <a:srgbClr val="000000"/>
                </a:solidFill>
                <a:latin typeface="Consolas" panose="020B0609020204030204" pitchFamily="49" charset="0"/>
              </a:rPr>
              <a:t>, </a:t>
            </a:r>
            <a:r>
              <a:rPr lang="en-US" sz="1400" dirty="0">
                <a:solidFill>
                  <a:srgbClr val="00B0F0"/>
                </a:solidFill>
                <a:latin typeface="Consolas" panose="020B0609020204030204" pitchFamily="49" charset="0"/>
              </a:rPr>
              <a:t>LOST</a:t>
            </a:r>
            <a:r>
              <a:rPr lang="en-US" sz="1400" dirty="0">
                <a:solidFill>
                  <a:srgbClr val="000000"/>
                </a:solidFill>
                <a:latin typeface="Consolas" panose="020B0609020204030204" pitchFamily="49" charset="0"/>
              </a:rPr>
              <a:t>};</a:t>
            </a:r>
            <a:endParaRPr lang="en-US" sz="2000" dirty="0">
              <a:solidFill>
                <a:srgbClr val="000000"/>
              </a:solidFill>
              <a:latin typeface="Cambria" panose="02040503050406030204" pitchFamily="18" charset="0"/>
            </a:endParaRPr>
          </a:p>
          <a:p>
            <a:pPr eaLnBrk="1" hangingPunct="1">
              <a:defRPr/>
            </a:pPr>
            <a:endParaRPr lang="en-US" dirty="0">
              <a:solidFill>
                <a:srgbClr val="000000"/>
              </a:solidFill>
              <a:latin typeface="Cambria" panose="02040503050406030204" pitchFamily="18" charset="0"/>
            </a:endParaRP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7179"/>
            <a:ext cx="9144000" cy="24824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17677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a:t>
            </a:r>
          </a:p>
        </p:txBody>
      </p:sp>
      <p:sp>
        <p:nvSpPr>
          <p:cNvPr id="96259" name="Text Placeholder 2"/>
          <p:cNvSpPr>
            <a:spLocks noGrp="1"/>
          </p:cNvSpPr>
          <p:nvPr>
            <p:ph type="body" idx="1"/>
          </p:nvPr>
        </p:nvSpPr>
        <p:spPr/>
        <p:txBody>
          <a:bodyPr/>
          <a:lstStyle/>
          <a:p>
            <a:pPr eaLnBrk="1" hangingPunct="1">
              <a:lnSpc>
                <a:spcPct val="80000"/>
              </a:lnSpc>
            </a:pPr>
            <a:r>
              <a:rPr lang="en-US" altLang="en-US" sz="2800" dirty="0">
                <a:solidFill>
                  <a:srgbClr val="000000"/>
                </a:solidFill>
                <a:latin typeface="Cambria" panose="02040503050406030204" pitchFamily="18" charset="0"/>
              </a:rPr>
              <a:t>According to CERT, function </a:t>
            </a:r>
            <a:r>
              <a:rPr lang="en-US" altLang="en-US" sz="2800" dirty="0">
                <a:solidFill>
                  <a:srgbClr val="000000"/>
                </a:solidFill>
                <a:latin typeface="Consolas" panose="020B0609020204030204" pitchFamily="49" charset="0"/>
              </a:rPr>
              <a:t>rand</a:t>
            </a:r>
            <a:r>
              <a:rPr lang="en-US" altLang="en-US" sz="2800" dirty="0">
                <a:solidFill>
                  <a:srgbClr val="000000"/>
                </a:solidFill>
                <a:latin typeface="Cambria" panose="02040503050406030204" pitchFamily="18" charset="0"/>
              </a:rPr>
              <a:t> does not have “good statistical properties” and can be predictable, which makes programs that use rand less secure (CERT guideline MSC30-CPP). </a:t>
            </a:r>
          </a:p>
          <a:p>
            <a:pPr>
              <a:lnSpc>
                <a:spcPct val="80000"/>
              </a:lnSpc>
            </a:pPr>
            <a:r>
              <a:rPr lang="en-US" altLang="en-US" sz="2800" dirty="0">
                <a:solidFill>
                  <a:srgbClr val="000000"/>
                </a:solidFill>
                <a:latin typeface="Cambria" panose="02040503050406030204" pitchFamily="18" charset="0"/>
              </a:rPr>
              <a:t>C++11 provides a new, </a:t>
            </a:r>
            <a:r>
              <a:rPr lang="en-US" altLang="en-US" sz="2800" i="1" dirty="0">
                <a:solidFill>
                  <a:srgbClr val="000000"/>
                </a:solidFill>
                <a:latin typeface="Cambria" panose="02040503050406030204" pitchFamily="18" charset="0"/>
              </a:rPr>
              <a:t>more secure </a:t>
            </a:r>
            <a:r>
              <a:rPr lang="en-US" altLang="en-US" sz="2800" dirty="0">
                <a:solidFill>
                  <a:srgbClr val="000000"/>
                </a:solidFill>
                <a:latin typeface="Cambria" panose="02040503050406030204" pitchFamily="18" charset="0"/>
              </a:rPr>
              <a:t>library of random-number capabilities that can produce nondeterministic random numbers that can’t be predicted. </a:t>
            </a:r>
          </a:p>
          <a:p>
            <a:pPr>
              <a:lnSpc>
                <a:spcPct val="80000"/>
              </a:lnSpc>
            </a:pPr>
            <a:r>
              <a:rPr lang="en-US" altLang="en-US" sz="2800" dirty="0">
                <a:solidFill>
                  <a:srgbClr val="000000"/>
                </a:solidFill>
                <a:latin typeface="Cambria" panose="02040503050406030204" pitchFamily="18" charset="0"/>
              </a:rPr>
              <a:t>Such random-number generators are used in simulations and security scenarios where predictability is undesirable. </a:t>
            </a:r>
          </a:p>
          <a:p>
            <a:pPr lvl="1" eaLnBrk="1" hangingPunct="1">
              <a:lnSpc>
                <a:spcPct val="80000"/>
              </a:lnSpc>
            </a:pPr>
            <a:r>
              <a:rPr lang="en-US" altLang="en-US" sz="2400" dirty="0">
                <a:solidFill>
                  <a:srgbClr val="000000"/>
                </a:solidFill>
                <a:latin typeface="Cambria" panose="02040503050406030204" pitchFamily="18" charset="0"/>
              </a:rPr>
              <a:t>New capabilities are located in the C++ Standard Library’s </a:t>
            </a:r>
            <a:r>
              <a:rPr lang="en-US" altLang="en-US" sz="2400" dirty="0">
                <a:solidFill>
                  <a:srgbClr val="000000"/>
                </a:solidFill>
                <a:latin typeface="Consolas" panose="020B0609020204030204" pitchFamily="49" charset="0"/>
              </a:rPr>
              <a:t>&lt;random&gt;</a:t>
            </a:r>
            <a:r>
              <a:rPr lang="en-US" altLang="en-US" sz="2400" dirty="0">
                <a:solidFill>
                  <a:srgbClr val="000000"/>
                </a:solidFill>
                <a:latin typeface="Cambria" panose="02040503050406030204" pitchFamily="18" charset="0"/>
              </a:rPr>
              <a:t> header.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97283" name="Text Placeholder 2"/>
          <p:cNvSpPr>
            <a:spLocks noGrp="1"/>
          </p:cNvSpPr>
          <p:nvPr>
            <p:ph type="body" idx="1"/>
          </p:nvPr>
        </p:nvSpPr>
        <p:spPr/>
        <p:txBody>
          <a:bodyPr/>
          <a:lstStyle/>
          <a:p>
            <a:pPr eaLnBrk="1" hangingPunct="1">
              <a:lnSpc>
                <a:spcPct val="80000"/>
              </a:lnSpc>
            </a:pPr>
            <a:r>
              <a:rPr lang="en-US" altLang="en-US" sz="2800" dirty="0">
                <a:solidFill>
                  <a:srgbClr val="000000"/>
                </a:solidFill>
                <a:latin typeface="Cambria" panose="02040503050406030204" pitchFamily="18" charset="0"/>
              </a:rPr>
              <a:t>For flexibility based on how random numbers are used in programs, C++11 provides many classes that represent various random-number generation </a:t>
            </a:r>
            <a:r>
              <a:rPr lang="en-US" altLang="en-US" sz="2800" i="1" dirty="0">
                <a:solidFill>
                  <a:srgbClr val="000000"/>
                </a:solidFill>
                <a:latin typeface="Cambria" panose="02040503050406030204" pitchFamily="18" charset="0"/>
              </a:rPr>
              <a:t>engines</a:t>
            </a:r>
            <a:r>
              <a:rPr lang="en-US" altLang="en-US" sz="2800" dirty="0">
                <a:solidFill>
                  <a:srgbClr val="000000"/>
                </a:solidFill>
                <a:latin typeface="Cambria" panose="02040503050406030204" pitchFamily="18" charset="0"/>
              </a:rPr>
              <a:t> and </a:t>
            </a:r>
            <a:r>
              <a:rPr lang="en-US" altLang="en-US" sz="2800" i="1" dirty="0">
                <a:solidFill>
                  <a:srgbClr val="000000"/>
                </a:solidFill>
                <a:latin typeface="Cambria" panose="02040503050406030204" pitchFamily="18" charset="0"/>
              </a:rPr>
              <a:t>distributions</a:t>
            </a:r>
            <a:r>
              <a:rPr lang="en-US" altLang="en-US" sz="2800" dirty="0">
                <a:solidFill>
                  <a:srgbClr val="000000"/>
                </a:solidFill>
                <a:latin typeface="Cambria" panose="02040503050406030204" pitchFamily="18" charset="0"/>
              </a:rPr>
              <a:t>. </a:t>
            </a:r>
          </a:p>
          <a:p>
            <a:pPr lvl="1" eaLnBrk="1" hangingPunct="1">
              <a:lnSpc>
                <a:spcPct val="80000"/>
              </a:lnSpc>
            </a:pPr>
            <a:r>
              <a:rPr lang="en-US" altLang="en-US" sz="2400" dirty="0">
                <a:solidFill>
                  <a:srgbClr val="000000"/>
                </a:solidFill>
                <a:latin typeface="Cambria" panose="02040503050406030204" pitchFamily="18" charset="0"/>
              </a:rPr>
              <a:t>An engine implements a random-number generation algorithm that produce pseudorandom numbers. </a:t>
            </a:r>
          </a:p>
          <a:p>
            <a:pPr lvl="1" eaLnBrk="1" hangingPunct="1">
              <a:lnSpc>
                <a:spcPct val="80000"/>
              </a:lnSpc>
            </a:pPr>
            <a:r>
              <a:rPr lang="en-US" altLang="en-US" sz="2400" dirty="0">
                <a:solidFill>
                  <a:srgbClr val="000000"/>
                </a:solidFill>
                <a:latin typeface="Cambria" panose="02040503050406030204" pitchFamily="18" charset="0"/>
              </a:rPr>
              <a:t>A distribution controls the range of values produced by an engine, the types of those values (e.g., </a:t>
            </a:r>
            <a:r>
              <a:rPr lang="en-US" altLang="en-US" sz="2400" dirty="0" err="1">
                <a:solidFill>
                  <a:srgbClr val="000000"/>
                </a:solidFill>
                <a:latin typeface="Cambria" panose="02040503050406030204" pitchFamily="18" charset="0"/>
              </a:rPr>
              <a:t>int</a:t>
            </a:r>
            <a:r>
              <a:rPr lang="en-US" altLang="en-US" sz="2400" dirty="0">
                <a:solidFill>
                  <a:srgbClr val="000000"/>
                </a:solidFill>
                <a:latin typeface="Cambria" panose="02040503050406030204" pitchFamily="18" charset="0"/>
              </a:rPr>
              <a:t>, double, etc.) and the statistical properties of the values. </a:t>
            </a:r>
          </a:p>
          <a:p>
            <a:pPr eaLnBrk="1" hangingPunct="1">
              <a:lnSpc>
                <a:spcPct val="80000"/>
              </a:lnSpc>
            </a:pPr>
            <a:r>
              <a:rPr lang="en-US" altLang="en-US" sz="24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a:t>
            </a:r>
            <a:r>
              <a:rPr lang="en-US" altLang="en-US" sz="2800" dirty="0">
                <a:solidFill>
                  <a:srgbClr val="000000"/>
                </a:solidFill>
                <a:latin typeface="Cambria" panose="02040503050406030204" pitchFamily="18" charset="0"/>
              </a:rPr>
              <a:t>evenly distributes pseudorandom integers over a specified range of values.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87043" name="Text Placeholder 2"/>
          <p:cNvSpPr>
            <a:spLocks noGrp="1"/>
          </p:cNvSpPr>
          <p:nvPr>
            <p:ph type="body" idx="1"/>
          </p:nvPr>
        </p:nvSpPr>
        <p:spPr>
          <a:xfrm>
            <a:off x="457200" y="1341438"/>
            <a:ext cx="8229600" cy="4525962"/>
          </a:xfrm>
        </p:spPr>
        <p:txBody>
          <a:bodyPr/>
          <a:lstStyle/>
          <a:p>
            <a:pPr marL="109537" indent="0" eaLnBrk="1" hangingPunct="1">
              <a:lnSpc>
                <a:spcPct val="80000"/>
              </a:lnSpc>
              <a:buFont typeface="Wingdings 3" panose="05040102010807070707" pitchFamily="18" charset="2"/>
              <a:buNone/>
              <a:defRPr/>
            </a:pPr>
            <a:r>
              <a:rPr lang="en-US" sz="2400" b="1" i="1" dirty="0">
                <a:solidFill>
                  <a:srgbClr val="000000"/>
                </a:solidFill>
                <a:latin typeface="Cambria" panose="02040503050406030204" pitchFamily="18" charset="0"/>
              </a:rPr>
              <a:t>Rolling a Six-Sided Die</a:t>
            </a:r>
          </a:p>
          <a:p>
            <a:pPr eaLnBrk="1" hangingPunct="1">
              <a:lnSpc>
                <a:spcPct val="80000"/>
              </a:lnSpc>
              <a:defRPr/>
            </a:pPr>
            <a:r>
              <a:rPr lang="en-US" sz="2400" dirty="0">
                <a:solidFill>
                  <a:srgbClr val="000000"/>
                </a:solidFill>
                <a:latin typeface="Cambria" panose="02040503050406030204" pitchFamily="18" charset="0"/>
              </a:rPr>
              <a:t>Figure 6.10 uses the </a:t>
            </a:r>
            <a:r>
              <a:rPr lang="en-US" sz="2000" dirty="0">
                <a:solidFill>
                  <a:srgbClr val="000000"/>
                </a:solidFill>
                <a:latin typeface="Consolas" panose="020B0609020204030204" pitchFamily="49" charset="0"/>
              </a:rPr>
              <a:t>default_random_engine</a:t>
            </a:r>
            <a:r>
              <a:rPr lang="en-US" sz="2400" dirty="0">
                <a:solidFill>
                  <a:srgbClr val="000000"/>
                </a:solidFill>
                <a:latin typeface="Cambria" panose="02040503050406030204" pitchFamily="18" charset="0"/>
              </a:rPr>
              <a:t> and the </a:t>
            </a:r>
            <a:r>
              <a:rPr lang="en-US" sz="2000" dirty="0">
                <a:solidFill>
                  <a:srgbClr val="000000"/>
                </a:solidFill>
                <a:latin typeface="Consolas" panose="020B0609020204030204" pitchFamily="49" charset="0"/>
              </a:rPr>
              <a:t>uniform_int_distribution</a:t>
            </a:r>
            <a:r>
              <a:rPr lang="en-US" sz="2400" dirty="0">
                <a:solidFill>
                  <a:srgbClr val="000000"/>
                </a:solidFill>
                <a:latin typeface="Cambria" panose="02040503050406030204" pitchFamily="18" charset="0"/>
              </a:rPr>
              <a:t> to roll a six-sided die. </a:t>
            </a:r>
          </a:p>
          <a:p>
            <a:pPr lvl="1" eaLnBrk="1" hangingPunct="1">
              <a:lnSpc>
                <a:spcPct val="80000"/>
              </a:lnSpc>
              <a:defRPr/>
            </a:pPr>
            <a:r>
              <a:rPr lang="en-US" sz="1800" dirty="0">
                <a:solidFill>
                  <a:srgbClr val="000000"/>
                </a:solidFill>
                <a:latin typeface="Consolas" panose="020B0609020204030204" pitchFamily="49" charset="0"/>
              </a:rPr>
              <a:t>default_random_engine</a:t>
            </a:r>
            <a:r>
              <a:rPr lang="en-US" sz="2400" dirty="0">
                <a:solidFill>
                  <a:srgbClr val="000000"/>
                </a:solidFill>
                <a:latin typeface="Cambria" panose="02040503050406030204" pitchFamily="18" charset="0"/>
              </a:rPr>
              <a:t> object named </a:t>
            </a:r>
            <a:r>
              <a:rPr lang="en-US" sz="1800" dirty="0">
                <a:solidFill>
                  <a:srgbClr val="000000"/>
                </a:solidFill>
                <a:latin typeface="Consolas" panose="020B0609020204030204" pitchFamily="49" charset="0"/>
              </a:rPr>
              <a:t>engine.</a:t>
            </a:r>
            <a:r>
              <a:rPr lang="en-US" sz="2400" dirty="0">
                <a:solidFill>
                  <a:srgbClr val="000000"/>
                </a:solidFill>
                <a:latin typeface="Cambria" panose="02040503050406030204" pitchFamily="18" charset="0"/>
              </a:rPr>
              <a:t>  </a:t>
            </a:r>
          </a:p>
          <a:p>
            <a:pPr lvl="1" eaLnBrk="1" hangingPunct="1">
              <a:lnSpc>
                <a:spcPct val="80000"/>
              </a:lnSpc>
              <a:defRPr/>
            </a:pPr>
            <a:r>
              <a:rPr lang="en-US" sz="2400" dirty="0">
                <a:solidFill>
                  <a:srgbClr val="000000"/>
                </a:solidFill>
                <a:latin typeface="Cambria" panose="02040503050406030204" pitchFamily="18" charset="0"/>
              </a:rPr>
              <a:t>Its constructor argument </a:t>
            </a:r>
            <a:r>
              <a:rPr lang="en-US" sz="2400" i="1" dirty="0">
                <a:solidFill>
                  <a:srgbClr val="000000"/>
                </a:solidFill>
                <a:latin typeface="Cambria" panose="02040503050406030204" pitchFamily="18" charset="0"/>
              </a:rPr>
              <a:t>seeds</a:t>
            </a:r>
            <a:r>
              <a:rPr lang="en-US" sz="2400" dirty="0">
                <a:solidFill>
                  <a:srgbClr val="000000"/>
                </a:solidFill>
                <a:latin typeface="Cambria" panose="02040503050406030204" pitchFamily="18" charset="0"/>
              </a:rPr>
              <a:t> the random-number generation engine with the current time. </a:t>
            </a:r>
          </a:p>
          <a:p>
            <a:pPr lvl="1" eaLnBrk="1" hangingPunct="1">
              <a:lnSpc>
                <a:spcPct val="80000"/>
              </a:lnSpc>
              <a:defRPr/>
            </a:pPr>
            <a:r>
              <a:rPr lang="en-US" sz="2400" dirty="0">
                <a:solidFill>
                  <a:srgbClr val="000000"/>
                </a:solidFill>
                <a:latin typeface="Cambria" panose="02040503050406030204" pitchFamily="18" charset="0"/>
              </a:rPr>
              <a:t>If you don’t pass a value to the constructor, the default seed will be used and the program will produce the </a:t>
            </a:r>
            <a:r>
              <a:rPr lang="en-US" sz="2400" i="1" dirty="0">
                <a:solidFill>
                  <a:srgbClr val="000000"/>
                </a:solidFill>
                <a:latin typeface="Cambria" panose="02040503050406030204" pitchFamily="18" charset="0"/>
              </a:rPr>
              <a:t>same</a:t>
            </a:r>
            <a:r>
              <a:rPr lang="en-US" sz="2400" dirty="0">
                <a:solidFill>
                  <a:srgbClr val="000000"/>
                </a:solidFill>
                <a:latin typeface="Cambria" panose="02040503050406030204" pitchFamily="18" charset="0"/>
              </a:rPr>
              <a:t> sequence of numbers each time it executes. </a:t>
            </a:r>
          </a:p>
          <a:p>
            <a:pPr lvl="1" eaLnBrk="1" hangingPunct="1">
              <a:lnSpc>
                <a:spcPct val="80000"/>
              </a:lnSpc>
              <a:defRPr/>
            </a:pPr>
            <a:r>
              <a:rPr lang="en-US" sz="2000" dirty="0">
                <a:solidFill>
                  <a:srgbClr val="000000"/>
                </a:solidFill>
                <a:latin typeface="Consolas" panose="020B0609020204030204" pitchFamily="49" charset="0"/>
              </a:rPr>
              <a:t>randomInt</a:t>
            </a:r>
            <a:r>
              <a:rPr lang="en-US" sz="2400" dirty="0">
                <a:solidFill>
                  <a:srgbClr val="000000"/>
                </a:solidFill>
                <a:latin typeface="Cambria" panose="02040503050406030204" pitchFamily="18" charset="0"/>
              </a:rPr>
              <a:t>—a </a:t>
            </a:r>
            <a:r>
              <a:rPr lang="en-US" sz="2000" dirty="0">
                <a:solidFill>
                  <a:srgbClr val="000000"/>
                </a:solidFill>
                <a:latin typeface="Consolas" panose="020B0609020204030204" pitchFamily="49" charset="0"/>
              </a:rPr>
              <a:t>uniform_int_distribution</a:t>
            </a:r>
            <a:r>
              <a:rPr lang="en-US" sz="2400" dirty="0">
                <a:solidFill>
                  <a:srgbClr val="000000"/>
                </a:solidFill>
                <a:latin typeface="Cambria" panose="02040503050406030204" pitchFamily="18" charset="0"/>
              </a:rPr>
              <a:t> object that produces </a:t>
            </a:r>
            <a:r>
              <a:rPr lang="en-US" sz="2000" dirty="0">
                <a:solidFill>
                  <a:srgbClr val="000000"/>
                </a:solidFill>
                <a:latin typeface="Consolas" panose="020B0609020204030204" pitchFamily="49" charset="0"/>
              </a:rPr>
              <a:t>unsigned int</a:t>
            </a:r>
            <a:r>
              <a:rPr lang="en-US" sz="2400" dirty="0">
                <a:solidFill>
                  <a:srgbClr val="000000"/>
                </a:solidFill>
                <a:latin typeface="Cambria" panose="02040503050406030204" pitchFamily="18" charset="0"/>
              </a:rPr>
              <a:t> values (as specified by </a:t>
            </a:r>
            <a:r>
              <a:rPr lang="en-US" sz="2000" dirty="0">
                <a:solidFill>
                  <a:srgbClr val="000000"/>
                </a:solidFill>
                <a:latin typeface="Consolas" panose="020B0609020204030204" pitchFamily="49" charset="0"/>
              </a:rPr>
              <a:t>&lt;unsigned int&gt;</a:t>
            </a:r>
            <a:r>
              <a:rPr lang="en-US" sz="2400" dirty="0">
                <a:solidFill>
                  <a:srgbClr val="000000"/>
                </a:solidFill>
                <a:latin typeface="Cambria" panose="02040503050406030204" pitchFamily="18" charset="0"/>
              </a:rPr>
              <a:t>) in the range 1 to 6 (as specified by the constructor arguments). </a:t>
            </a:r>
          </a:p>
          <a:p>
            <a:pPr lvl="1" eaLnBrk="1" hangingPunct="1">
              <a:lnSpc>
                <a:spcPct val="80000"/>
              </a:lnSpc>
              <a:defRPr/>
            </a:pPr>
            <a:r>
              <a:rPr lang="en-US" sz="2400" dirty="0">
                <a:solidFill>
                  <a:srgbClr val="000000"/>
                </a:solidFill>
                <a:latin typeface="Cambria" panose="02040503050406030204" pitchFamily="18" charset="0"/>
              </a:rPr>
              <a:t>The expression </a:t>
            </a:r>
            <a:r>
              <a:rPr lang="en-US" sz="2000" dirty="0">
                <a:solidFill>
                  <a:srgbClr val="000000"/>
                </a:solidFill>
                <a:latin typeface="Consolas" panose="020B0609020204030204" pitchFamily="49" charset="0"/>
              </a:rPr>
              <a:t>randomInt(engine)</a:t>
            </a:r>
            <a:r>
              <a:rPr lang="en-US" sz="2400" dirty="0">
                <a:solidFill>
                  <a:srgbClr val="000000"/>
                </a:solidFill>
                <a:latin typeface="Cambria" panose="02040503050406030204" pitchFamily="18" charset="0"/>
              </a:rPr>
              <a:t> returns one </a:t>
            </a:r>
            <a:r>
              <a:rPr lang="en-US" sz="2000" dirty="0">
                <a:solidFill>
                  <a:srgbClr val="000000"/>
                </a:solidFill>
                <a:latin typeface="Consolas" panose="020B0609020204030204" pitchFamily="49" charset="0"/>
              </a:rPr>
              <a:t>unsigned int</a:t>
            </a:r>
            <a:r>
              <a:rPr lang="en-US" sz="2400" dirty="0">
                <a:solidFill>
                  <a:srgbClr val="000000"/>
                </a:solidFill>
                <a:latin typeface="Cambria" panose="02040503050406030204" pitchFamily="18" charset="0"/>
              </a:rPr>
              <a:t> value in the range 1 to 6.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102403" name="Text Placeholder 2"/>
          <p:cNvSpPr>
            <a:spLocks noGrp="1"/>
          </p:cNvSpPr>
          <p:nvPr>
            <p:ph type="body" idx="1"/>
          </p:nvPr>
        </p:nvSpPr>
        <p:spPr>
          <a:xfrm>
            <a:off x="457200" y="1341438"/>
            <a:ext cx="8229600" cy="4525962"/>
          </a:xfrm>
        </p:spPr>
        <p:txBody>
          <a:bodyPr/>
          <a:lstStyle/>
          <a:p>
            <a:pPr eaLnBrk="1" hangingPunct="1">
              <a:lnSpc>
                <a:spcPct val="80000"/>
              </a:lnSpc>
            </a:pPr>
            <a:r>
              <a:rPr lang="en-US" altLang="en-US" sz="2400" dirty="0">
                <a:solidFill>
                  <a:srgbClr val="000000"/>
                </a:solidFill>
                <a:latin typeface="Cambria" panose="02040503050406030204" pitchFamily="18" charset="0"/>
              </a:rPr>
              <a:t>The notation </a:t>
            </a:r>
            <a:r>
              <a:rPr lang="en-US" altLang="en-US" sz="2000" dirty="0">
                <a:solidFill>
                  <a:srgbClr val="000000"/>
                </a:solidFill>
                <a:latin typeface="Consolas" panose="020B0609020204030204" pitchFamily="49" charset="0"/>
              </a:rPr>
              <a:t>&lt;unsigned </a:t>
            </a:r>
            <a:r>
              <a:rPr lang="en-US" altLang="en-US" sz="2000" dirty="0" err="1">
                <a:solidFill>
                  <a:srgbClr val="000000"/>
                </a:solidFill>
                <a:latin typeface="Consolas" panose="020B0609020204030204" pitchFamily="49" charset="0"/>
              </a:rPr>
              <a:t>int</a:t>
            </a:r>
            <a:r>
              <a:rPr lang="en-US" altLang="en-US" sz="2000" dirty="0">
                <a:solidFill>
                  <a:srgbClr val="000000"/>
                </a:solidFill>
                <a:latin typeface="Consolas" panose="020B0609020204030204" pitchFamily="49" charset="0"/>
              </a:rPr>
              <a:t>&gt;</a:t>
            </a:r>
            <a:r>
              <a:rPr lang="en-US" altLang="en-US" sz="2400" dirty="0">
                <a:solidFill>
                  <a:srgbClr val="000000"/>
                </a:solidFill>
                <a:latin typeface="Cambria" panose="02040503050406030204" pitchFamily="18" charset="0"/>
              </a:rPr>
              <a:t> indicates that </a:t>
            </a:r>
            <a:r>
              <a:rPr lang="en-US" altLang="en-US" sz="20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is a </a:t>
            </a:r>
            <a:r>
              <a:rPr lang="en-US" altLang="en-US" sz="2400" i="1" dirty="0">
                <a:solidFill>
                  <a:srgbClr val="000000"/>
                </a:solidFill>
                <a:latin typeface="Cambria" panose="02040503050406030204" pitchFamily="18" charset="0"/>
              </a:rPr>
              <a:t>class template</a:t>
            </a:r>
            <a:r>
              <a:rPr lang="en-US" altLang="en-US" sz="2400" dirty="0">
                <a:solidFill>
                  <a:srgbClr val="000000"/>
                </a:solidFill>
                <a:latin typeface="Cambria" panose="02040503050406030204" pitchFamily="18" charset="0"/>
              </a:rPr>
              <a:t>. </a:t>
            </a:r>
          </a:p>
          <a:p>
            <a:pPr eaLnBrk="1" hangingPunct="1">
              <a:lnSpc>
                <a:spcPct val="80000"/>
              </a:lnSpc>
            </a:pPr>
            <a:r>
              <a:rPr lang="en-US" altLang="en-US" sz="2400" dirty="0">
                <a:solidFill>
                  <a:srgbClr val="000000"/>
                </a:solidFill>
                <a:latin typeface="Cambria" panose="02040503050406030204" pitchFamily="18" charset="0"/>
              </a:rPr>
              <a:t>In this case, any integer type can be specified in the angle brackets (&lt; and &gt;). </a:t>
            </a:r>
          </a:p>
          <a:p>
            <a:pPr eaLnBrk="1" hangingPunct="1">
              <a:lnSpc>
                <a:spcPct val="80000"/>
              </a:lnSpc>
            </a:pPr>
            <a:r>
              <a:rPr lang="en-US" altLang="en-US" sz="2400" dirty="0">
                <a:solidFill>
                  <a:srgbClr val="000000"/>
                </a:solidFill>
                <a:latin typeface="Cambria" panose="02040503050406030204" pitchFamily="18" charset="0"/>
              </a:rPr>
              <a:t>In Chapter 18, we discuss how to create class templates and various other chapters show how to use existing class templates from the C++ Standard Library. </a:t>
            </a:r>
          </a:p>
          <a:p>
            <a:pPr eaLnBrk="1" hangingPunct="1">
              <a:lnSpc>
                <a:spcPct val="80000"/>
              </a:lnSpc>
            </a:pPr>
            <a:r>
              <a:rPr lang="en-US" altLang="en-US" sz="2400" dirty="0">
                <a:solidFill>
                  <a:srgbClr val="000000"/>
                </a:solidFill>
                <a:latin typeface="Cambria" panose="02040503050406030204" pitchFamily="18" charset="0"/>
              </a:rPr>
              <a:t>For now, you should feel comfortable using class template </a:t>
            </a:r>
            <a:r>
              <a:rPr lang="en-US" altLang="en-US" sz="20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by mimicking the syntax shown in the example.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70360"/>
            <a:ext cx="9144000" cy="49172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02373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92982"/>
            <a:ext cx="9144000" cy="48708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6887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6.2  </a:t>
            </a:r>
            <a:r>
              <a:rPr lang="en-US" dirty="0">
                <a:solidFill>
                  <a:srgbClr val="3380E6"/>
                </a:solidFill>
                <a:latin typeface="Arial"/>
              </a:rPr>
              <a:t>Program Components in C++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A function is invoked by a function call, and when the called function completes its task, it either returns a </a:t>
            </a:r>
            <a:r>
              <a:rPr lang="en-US" altLang="en-US" sz="2500" i="1" dirty="0">
                <a:solidFill>
                  <a:srgbClr val="000000"/>
                </a:solidFill>
                <a:latin typeface="Cambria" panose="02040503050406030204" pitchFamily="18" charset="0"/>
              </a:rPr>
              <a:t>result</a:t>
            </a:r>
            <a:r>
              <a:rPr lang="en-US" altLang="en-US" sz="2500" dirty="0">
                <a:solidFill>
                  <a:srgbClr val="000000"/>
                </a:solidFill>
                <a:latin typeface="Cambria" panose="02040503050406030204" pitchFamily="18" charset="0"/>
              </a:rPr>
              <a:t> or simply returns </a:t>
            </a:r>
            <a:r>
              <a:rPr lang="en-US" altLang="en-US" sz="2500" i="1" dirty="0">
                <a:solidFill>
                  <a:srgbClr val="000000"/>
                </a:solidFill>
                <a:latin typeface="Cambria" panose="02040503050406030204" pitchFamily="18" charset="0"/>
              </a:rPr>
              <a:t>control</a:t>
            </a:r>
            <a:r>
              <a:rPr lang="en-US" altLang="en-US" sz="2500" dirty="0">
                <a:solidFill>
                  <a:srgbClr val="000000"/>
                </a:solidFill>
                <a:latin typeface="Cambria" panose="02040503050406030204" pitchFamily="18" charset="0"/>
              </a:rPr>
              <a:t> to the caller.</a:t>
            </a:r>
          </a:p>
          <a:p>
            <a:pPr eaLnBrk="1" hangingPunct="1">
              <a:lnSpc>
                <a:spcPct val="80000"/>
              </a:lnSpc>
            </a:pPr>
            <a:r>
              <a:rPr lang="en-US" altLang="en-US" sz="2500" dirty="0">
                <a:solidFill>
                  <a:srgbClr val="000000"/>
                </a:solidFill>
                <a:latin typeface="Cambria" panose="02040503050406030204" pitchFamily="18" charset="0"/>
              </a:rPr>
              <a:t>An analogy is the hierarchical form of management (Figure 6.1).</a:t>
            </a:r>
          </a:p>
          <a:p>
            <a:pPr lvl="1" eaLnBrk="1" hangingPunct="1">
              <a:lnSpc>
                <a:spcPct val="80000"/>
              </a:lnSpc>
            </a:pPr>
            <a:r>
              <a:rPr lang="en-US" altLang="en-US" sz="2100" dirty="0">
                <a:solidFill>
                  <a:srgbClr val="000000"/>
                </a:solidFill>
                <a:latin typeface="Cambria" panose="02040503050406030204" pitchFamily="18" charset="0"/>
              </a:rPr>
              <a:t>A boss (similar to the calling function) asks a worker (similar to the called function) to perform a task and report back (i.e., return) the results after completing the task.</a:t>
            </a:r>
          </a:p>
          <a:p>
            <a:pPr lvl="1" eaLnBrk="1" hangingPunct="1">
              <a:lnSpc>
                <a:spcPct val="80000"/>
              </a:lnSpc>
            </a:pPr>
            <a:r>
              <a:rPr lang="en-US" altLang="en-US" sz="2100" dirty="0">
                <a:solidFill>
                  <a:srgbClr val="000000"/>
                </a:solidFill>
                <a:latin typeface="Cambria" panose="02040503050406030204" pitchFamily="18" charset="0"/>
              </a:rPr>
              <a:t>The boss does not know how the worker performs its tasks.</a:t>
            </a:r>
          </a:p>
          <a:p>
            <a:pPr lvl="1" eaLnBrk="1" hangingPunct="1">
              <a:lnSpc>
                <a:spcPct val="80000"/>
              </a:lnSpc>
            </a:pPr>
            <a:r>
              <a:rPr lang="en-US" altLang="en-US" sz="2100" dirty="0">
                <a:solidFill>
                  <a:srgbClr val="000000"/>
                </a:solidFill>
                <a:latin typeface="Cambria" panose="02040503050406030204" pitchFamily="18" charset="0"/>
              </a:rPr>
              <a:t>The worker may also call other workers, unbeknownst to the boss.</a:t>
            </a:r>
          </a:p>
          <a:p>
            <a:pPr eaLnBrk="1" hangingPunct="1">
              <a:lnSpc>
                <a:spcPct val="80000"/>
              </a:lnSpc>
            </a:pPr>
            <a:r>
              <a:rPr lang="en-US" altLang="en-US" sz="2500" dirty="0">
                <a:solidFill>
                  <a:srgbClr val="000000"/>
                </a:solidFill>
                <a:latin typeface="Cambria" panose="02040503050406030204" pitchFamily="18" charset="0"/>
              </a:rPr>
              <a:t>This </a:t>
            </a:r>
            <a:r>
              <a:rPr lang="en-US" altLang="en-US" sz="2500" i="1" dirty="0">
                <a:solidFill>
                  <a:srgbClr val="000000"/>
                </a:solidFill>
                <a:latin typeface="Cambria" panose="02040503050406030204" pitchFamily="18" charset="0"/>
              </a:rPr>
              <a:t>hiding of implementation details</a:t>
            </a:r>
            <a:r>
              <a:rPr lang="en-US" altLang="en-US" sz="2500" dirty="0">
                <a:solidFill>
                  <a:srgbClr val="000000"/>
                </a:solidFill>
                <a:latin typeface="Cambria" panose="02040503050406030204" pitchFamily="18" charset="0"/>
              </a:rPr>
              <a:t> promotes good software engineering.</a:t>
            </a:r>
          </a:p>
          <a:p>
            <a:pPr>
              <a:lnSpc>
                <a:spcPct val="80000"/>
              </a:lnSpc>
            </a:pPr>
            <a:r>
              <a:rPr lang="en-US" altLang="en-US" sz="2500" dirty="0">
                <a:solidFill>
                  <a:srgbClr val="000000"/>
                </a:solidFill>
                <a:latin typeface="Cambria" panose="02040503050406030204" pitchFamily="18" charset="0"/>
              </a:rPr>
              <a:t>The relationship does not need to be hierarchical, but often it is, which makes it easier to test, debug, update and maintain programs.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a:t>
            </a:r>
          </a:p>
        </p:txBody>
      </p:sp>
      <p:sp>
        <p:nvSpPr>
          <p:cNvPr id="11878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The portion of the program where an identifier can be used is known as its </a:t>
            </a:r>
            <a:r>
              <a:rPr lang="en-US" altLang="en-US" i="1" dirty="0">
                <a:solidFill>
                  <a:srgbClr val="000000"/>
                </a:solidFill>
                <a:latin typeface="Cambria" panose="02040503050406030204" pitchFamily="18" charset="0"/>
              </a:rPr>
              <a:t>scope</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This section discusses</a:t>
            </a:r>
          </a:p>
          <a:p>
            <a:pPr lvl="1" eaLnBrk="1" hangingPunct="1"/>
            <a:r>
              <a:rPr lang="en-US" altLang="en-US" dirty="0">
                <a:solidFill>
                  <a:srgbClr val="0000FF"/>
                </a:solidFill>
                <a:latin typeface="Cambria" panose="02040503050406030204" pitchFamily="18" charset="0"/>
              </a:rPr>
              <a:t>block</a:t>
            </a:r>
            <a:r>
              <a:rPr lang="en-US" altLang="en-US" dirty="0">
                <a:solidFill>
                  <a:srgbClr val="000000"/>
                </a:solidFill>
                <a:latin typeface="Cambria" panose="02040503050406030204" pitchFamily="18" charset="0"/>
              </a:rPr>
              <a:t> </a:t>
            </a:r>
            <a:r>
              <a:rPr lang="en-US" altLang="en-US" dirty="0">
                <a:solidFill>
                  <a:srgbClr val="0000FF"/>
                </a:solidFill>
                <a:latin typeface="Cambria" panose="02040503050406030204" pitchFamily="18" charset="0"/>
              </a:rPr>
              <a:t>scope</a:t>
            </a:r>
            <a:r>
              <a:rPr lang="en-US" altLang="en-US" dirty="0">
                <a:solidFill>
                  <a:srgbClr val="000000"/>
                </a:solidFill>
                <a:latin typeface="Cambria" panose="02040503050406030204" pitchFamily="18" charset="0"/>
              </a:rPr>
              <a:t> </a:t>
            </a:r>
          </a:p>
          <a:p>
            <a:pPr lvl="1" eaLnBrk="1" hangingPunct="1"/>
            <a:r>
              <a:rPr lang="en-US" altLang="en-US" dirty="0">
                <a:solidFill>
                  <a:srgbClr val="0000FF"/>
                </a:solidFill>
                <a:latin typeface="Cambria" panose="02040503050406030204" pitchFamily="18" charset="0"/>
              </a:rPr>
              <a:t>global namespace scope</a:t>
            </a:r>
            <a:endParaRPr lang="en-US" altLang="en-US" dirty="0">
              <a:solidFill>
                <a:srgbClr val="000000"/>
              </a:solidFill>
              <a:latin typeface="Cambria" panose="02040503050406030204" pitchFamily="18" charset="0"/>
            </a:endParaRP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98307" name="Text Placeholder 2"/>
          <p:cNvSpPr>
            <a:spLocks noGrp="1"/>
          </p:cNvSpPr>
          <p:nvPr>
            <p:ph type="body" idx="1"/>
          </p:nvPr>
        </p:nvSpPr>
        <p:spPr/>
        <p:txBody>
          <a:bodyPr/>
          <a:lstStyle/>
          <a:p>
            <a:pPr eaLnBrk="1" hangingPunct="1">
              <a:defRPr/>
            </a:pPr>
            <a:r>
              <a:rPr lang="en-US" sz="2400" dirty="0">
                <a:solidFill>
                  <a:srgbClr val="000000"/>
                </a:solidFill>
                <a:latin typeface="Cambria" panose="02040503050406030204" pitchFamily="18" charset="0"/>
              </a:rPr>
              <a:t>Identifiers declared </a:t>
            </a:r>
            <a:r>
              <a:rPr lang="en-US" sz="2400" i="1" dirty="0">
                <a:solidFill>
                  <a:srgbClr val="000000"/>
                </a:solidFill>
                <a:latin typeface="Cambria" panose="02040503050406030204" pitchFamily="18" charset="0"/>
              </a:rPr>
              <a:t>inside</a:t>
            </a:r>
            <a:r>
              <a:rPr lang="en-US" sz="2400" dirty="0">
                <a:solidFill>
                  <a:srgbClr val="000000"/>
                </a:solidFill>
                <a:latin typeface="Cambria" panose="02040503050406030204" pitchFamily="18" charset="0"/>
              </a:rPr>
              <a:t> a block have </a:t>
            </a:r>
            <a:r>
              <a:rPr lang="en-US" sz="2400" i="1" dirty="0">
                <a:solidFill>
                  <a:srgbClr val="000000"/>
                </a:solidFill>
                <a:latin typeface="Cambria" panose="02040503050406030204" pitchFamily="18" charset="0"/>
              </a:rPr>
              <a:t>block scope</a:t>
            </a:r>
            <a:r>
              <a:rPr lang="en-US" sz="2400" dirty="0">
                <a:solidFill>
                  <a:srgbClr val="000000"/>
                </a:solidFill>
                <a:latin typeface="Cambria" panose="02040503050406030204" pitchFamily="18" charset="0"/>
              </a:rPr>
              <a:t>, which begins at the identifier’s declaration and ends at the terminating right brace (</a:t>
            </a:r>
            <a:r>
              <a:rPr lang="en-US" sz="2400" dirty="0">
                <a:solidFill>
                  <a:srgbClr val="000000"/>
                </a:solidFill>
                <a:latin typeface="Consolas" panose="020B0609020204030204" pitchFamily="49" charset="0"/>
              </a:rPr>
              <a:t>}</a:t>
            </a:r>
            <a:r>
              <a:rPr lang="en-US" sz="2400" dirty="0">
                <a:solidFill>
                  <a:srgbClr val="000000"/>
                </a:solidFill>
                <a:latin typeface="Cambria" panose="02040503050406030204" pitchFamily="18" charset="0"/>
              </a:rPr>
              <a:t>) of the enclosing block. </a:t>
            </a:r>
          </a:p>
          <a:p>
            <a:pPr lvl="1">
              <a:defRPr/>
            </a:pPr>
            <a:r>
              <a:rPr lang="en-US" sz="2000" dirty="0">
                <a:solidFill>
                  <a:srgbClr val="000000"/>
                </a:solidFill>
                <a:latin typeface="Cambria" panose="02040503050406030204" pitchFamily="18" charset="0"/>
              </a:rPr>
              <a:t>Local variables have block scope, as do function parameters. </a:t>
            </a:r>
          </a:p>
          <a:p>
            <a:pPr eaLnBrk="1" hangingPunct="1">
              <a:defRPr/>
            </a:pPr>
            <a:r>
              <a:rPr lang="en-US" sz="2400" dirty="0">
                <a:solidFill>
                  <a:srgbClr val="000000"/>
                </a:solidFill>
                <a:latin typeface="Cambria" panose="02040503050406030204" pitchFamily="18" charset="0"/>
              </a:rPr>
              <a:t>Any block can contain variable declarations. </a:t>
            </a:r>
          </a:p>
          <a:p>
            <a:pPr eaLnBrk="1" hangingPunct="1">
              <a:defRPr/>
            </a:pPr>
            <a:r>
              <a:rPr lang="en-US" sz="2400" dirty="0">
                <a:solidFill>
                  <a:srgbClr val="000000"/>
                </a:solidFill>
                <a:latin typeface="Cambria" panose="02040503050406030204" pitchFamily="18" charset="0"/>
              </a:rPr>
              <a:t>In nested blocks, if an identifier in an outer block has the same name as an identifier in an inner block, the one in the outer block is “hidden” until the inner block terminates. </a:t>
            </a:r>
          </a:p>
          <a:p>
            <a:pPr>
              <a:defRPr/>
            </a:pPr>
            <a:r>
              <a:rPr lang="en-US" altLang="en-US" sz="2400" dirty="0">
                <a:solidFill>
                  <a:srgbClr val="000000"/>
                </a:solidFill>
                <a:latin typeface="Cambria" panose="02040503050406030204" pitchFamily="18" charset="0"/>
              </a:rPr>
              <a:t>The inner block “sees” its own local variable’s value and not that of the enclosing block’s identically named variable. </a:t>
            </a: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1672"/>
            <a:ext cx="9144000" cy="3214655"/>
          </a:xfrm>
          <a:prstGeom prst="rect">
            <a:avLst/>
          </a:prstGeom>
        </p:spPr>
      </p:pic>
      <p:sp>
        <p:nvSpPr>
          <p:cNvPr id="5" name="Footer Placeholder 4"/>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157402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37185"/>
            <a:ext cx="9144000" cy="23836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8200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99331" name="Text Placeholder 2"/>
          <p:cNvSpPr>
            <a:spLocks noGrp="1"/>
          </p:cNvSpPr>
          <p:nvPr>
            <p:ph type="body" idx="1"/>
          </p:nvPr>
        </p:nvSpPr>
        <p:spPr>
          <a:xfrm>
            <a:off x="457200" y="1341438"/>
            <a:ext cx="8229600" cy="4525962"/>
          </a:xfrm>
        </p:spPr>
        <p:txBody>
          <a:bodyPr/>
          <a:lstStyle/>
          <a:p>
            <a:pPr>
              <a:defRPr/>
            </a:pPr>
            <a:r>
              <a:rPr lang="en-US" dirty="0">
                <a:solidFill>
                  <a:srgbClr val="000000"/>
                </a:solidFill>
                <a:latin typeface="Cambria" panose="02040503050406030204" pitchFamily="18" charset="0"/>
              </a:rPr>
              <a:t>An identifier declared outside any function or class has </a:t>
            </a:r>
            <a:r>
              <a:rPr lang="en-US" i="1" dirty="0">
                <a:solidFill>
                  <a:srgbClr val="000000"/>
                </a:solidFill>
                <a:latin typeface="Cambria" panose="02040503050406030204" pitchFamily="18" charset="0"/>
              </a:rPr>
              <a:t>global namespace scope</a:t>
            </a:r>
            <a:r>
              <a:rPr lang="en-US" dirty="0">
                <a:solidFill>
                  <a:srgbClr val="000000"/>
                </a:solidFill>
                <a:latin typeface="Cambria" panose="02040503050406030204" pitchFamily="18" charset="0"/>
              </a:rPr>
              <a:t>. </a:t>
            </a:r>
          </a:p>
          <a:p>
            <a:pPr lvl="1">
              <a:defRPr/>
            </a:pPr>
            <a:r>
              <a:rPr lang="en-US" dirty="0">
                <a:solidFill>
                  <a:srgbClr val="000000"/>
                </a:solidFill>
                <a:latin typeface="Cambria" panose="02040503050406030204" pitchFamily="18" charset="0"/>
              </a:rPr>
              <a:t>“known” in all functions from the point at which it’s declared until the end of the file. </a:t>
            </a:r>
          </a:p>
          <a:p>
            <a:pPr>
              <a:defRPr/>
            </a:pPr>
            <a:r>
              <a:rPr lang="en-US" dirty="0">
                <a:solidFill>
                  <a:srgbClr val="000000"/>
                </a:solidFill>
                <a:latin typeface="Cambria" panose="02040503050406030204" pitchFamily="18" charset="0"/>
              </a:rPr>
              <a:t>Function definitions, function prototypes placed outside a function, class definitions and global variables all have global namespace scope. </a:t>
            </a:r>
          </a:p>
          <a:p>
            <a:pPr>
              <a:defRPr/>
            </a:pPr>
            <a:r>
              <a:rPr lang="en-US" dirty="0">
                <a:solidFill>
                  <a:srgbClr val="000000"/>
                </a:solidFill>
                <a:latin typeface="Cambria" panose="02040503050406030204" pitchFamily="18" charset="0"/>
              </a:rPr>
              <a:t>Global variables are created by placing variable declarations outside any class or function definition. Such variables retain their values throughout a program’s execution.</a:t>
            </a:r>
          </a:p>
        </p:txBody>
      </p:sp>
      <p:sp>
        <p:nvSpPr>
          <p:cNvPr id="1003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8479"/>
            <a:ext cx="9144000" cy="45410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44639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9560"/>
            <a:ext cx="9144000" cy="24788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33219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1003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Scope Demonstration</a:t>
            </a:r>
          </a:p>
          <a:p>
            <a:pPr eaLnBrk="1" hangingPunct="1">
              <a:defRPr/>
            </a:pPr>
            <a:r>
              <a:rPr lang="en-US" dirty="0">
                <a:solidFill>
                  <a:srgbClr val="000000"/>
                </a:solidFill>
                <a:latin typeface="Cambria" panose="02040503050406030204" pitchFamily="18" charset="0"/>
              </a:rPr>
              <a:t>The program of Fig. 6.11 demonstrates scoping issues with global variables, automatic local variables and </a:t>
            </a:r>
            <a:r>
              <a:rPr lang="en-US" sz="2400" dirty="0">
                <a:solidFill>
                  <a:srgbClr val="000000"/>
                </a:solidFill>
                <a:latin typeface="Consolas" panose="020B0609020204030204" pitchFamily="49" charset="0"/>
              </a:rPr>
              <a:t>static</a:t>
            </a:r>
            <a:r>
              <a:rPr lang="en-US" dirty="0">
                <a:solidFill>
                  <a:srgbClr val="000000"/>
                </a:solidFill>
                <a:latin typeface="Cambria" panose="02040503050406030204" pitchFamily="18" charset="0"/>
              </a:rPr>
              <a:t> local variables. </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4000" cy="66245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5819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5" name="Footer Placeholder 4"/>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3572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cpphtp10_04</Template>
  <TotalTime>7913</TotalTime>
  <Words>7622</Words>
  <Application>Microsoft Macintosh PowerPoint</Application>
  <PresentationFormat>On-screen Show (4:3)</PresentationFormat>
  <Paragraphs>588</Paragraphs>
  <Slides>192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192</vt:i4>
      </vt:variant>
    </vt:vector>
  </HeadingPairs>
  <TitlesOfParts>
    <vt:vector size="204" baseType="lpstr">
      <vt:lpstr>AGaramond</vt:lpstr>
      <vt:lpstr>Goudy Sans Medium</vt:lpstr>
      <vt:lpstr>Arial</vt:lpstr>
      <vt:lpstr>Calibri</vt:lpstr>
      <vt:lpstr>Cambria</vt:lpstr>
      <vt:lpstr>Consolas</vt:lpstr>
      <vt:lpstr>Lucida Sans Unicode</vt:lpstr>
      <vt:lpstr>Verdana</vt:lpstr>
      <vt:lpstr>Wingdings</vt:lpstr>
      <vt:lpstr>Wingdings 2</vt:lpstr>
      <vt:lpstr>Wingdings 3</vt:lpstr>
      <vt:lpstr>Concourse</vt:lpstr>
      <vt:lpstr> Functions and an  Introduction to Recursion</vt:lpstr>
      <vt:lpstr>PowerPoint Presentation</vt:lpstr>
      <vt:lpstr>PowerPoint Presentation</vt:lpstr>
      <vt:lpstr>PowerPoint Presentation</vt:lpstr>
      <vt:lpstr>6.1  Introduction</vt:lpstr>
      <vt:lpstr>6.1  Introduction (cont.)</vt:lpstr>
      <vt:lpstr>6.2  Program Components in C++</vt:lpstr>
      <vt:lpstr>PowerPoint Presentation</vt:lpstr>
      <vt:lpstr>6.2  Program Components in C++ (cont.)</vt:lpstr>
      <vt:lpstr>PowerPoint Presentation</vt:lpstr>
      <vt:lpstr>6.3  Math Library Functions</vt:lpstr>
      <vt:lpstr>PowerPoint Presentation</vt:lpstr>
      <vt:lpstr>6.3  Math Library Functions (cont.)</vt:lpstr>
      <vt:lpstr>PowerPoint Presentation</vt:lpstr>
      <vt:lpstr>PowerPoint Presentation</vt:lpstr>
      <vt:lpstr>6.4  Function Pototypes</vt:lpstr>
      <vt:lpstr>PowerPoint Presentation</vt:lpstr>
      <vt:lpstr>PowerPoint Presentation</vt:lpstr>
      <vt:lpstr>PowerPoint Presentation</vt:lpstr>
      <vt:lpstr>6.4  Function Prototypes (cont.)</vt:lpstr>
      <vt:lpstr>6.4  Function Prototypes (cont.)</vt:lpstr>
      <vt:lpstr>PowerPoint Presentation</vt:lpstr>
      <vt:lpstr>6.4  Function Prototypes (cont.)</vt:lpstr>
      <vt:lpstr>PowerPoint Presentation</vt:lpstr>
      <vt:lpstr>PowerPoint Presentation</vt:lpstr>
      <vt:lpstr>PowerPoint Presentation</vt:lpstr>
      <vt:lpstr>6.4  Function Prototypes (cont.)</vt:lpstr>
      <vt:lpstr>PowerPoint Presentation</vt:lpstr>
      <vt:lpstr>PowerPoint Presentation</vt:lpstr>
      <vt:lpstr>PowerPoint Presentation</vt:lpstr>
      <vt:lpstr>6.4  Function Definitions with Multiple Parameters (cont.)</vt:lpstr>
      <vt:lpstr>6.5  Function-Prototypes and Argument-Coercion Notes</vt:lpstr>
      <vt:lpstr>PowerPoint Presentation</vt:lpstr>
      <vt:lpstr>PowerPoint Presentation</vt:lpstr>
      <vt:lpstr>6.5.1  Function Signatures and Function Prototypes</vt:lpstr>
      <vt:lpstr>PowerPoint Presentation</vt:lpstr>
      <vt:lpstr>6.5.2  Argument Coercion</vt:lpstr>
      <vt:lpstr>6.5.3  Argument-Promotion Rules and Implicit Conversions</vt:lpstr>
      <vt:lpstr>6.5.3  Argument-Promotion Rules and Implicit Conversions</vt:lpstr>
      <vt:lpstr>PowerPoint Presentation</vt:lpstr>
      <vt:lpstr>PowerPoint Presentation</vt:lpstr>
      <vt:lpstr>6.6  C++ Standard Library Header Files</vt:lpstr>
      <vt:lpstr>PowerPoint Presentation</vt:lpstr>
      <vt:lpstr>PowerPoint Presentation</vt:lpstr>
      <vt:lpstr>PowerPoint Presentation</vt:lpstr>
      <vt:lpstr>PowerPoint Presentation</vt:lpstr>
      <vt:lpstr>6.7  Case Study: Random Number Generation</vt:lpstr>
      <vt:lpstr>6.7  Case Study: Random Number Generation</vt:lpstr>
      <vt:lpstr>6.7.1  Rolling a Six-Sided Die</vt:lpstr>
      <vt:lpstr>PowerPoint Presentation</vt:lpstr>
      <vt:lpstr>6.7.2  Rolling a Six-Sided Die 60,000,000 Times</vt:lpstr>
      <vt:lpstr>PowerPoint Presentation</vt:lpstr>
      <vt:lpstr>PowerPoint Presentation</vt:lpstr>
      <vt:lpstr>PowerPoint Presentation</vt:lpstr>
      <vt:lpstr>PowerPoint Presentation</vt:lpstr>
      <vt:lpstr>6.7.2  Rolling a Six-Sided Die 60,000,000 Times</vt:lpstr>
      <vt:lpstr>6.7.3  Randomizing the Random-Number Generator with srand</vt:lpstr>
      <vt:lpstr>PowerPoint Presentation</vt:lpstr>
      <vt:lpstr>6.7.3  Randomizing the Random-Number Generator with srand</vt:lpstr>
      <vt:lpstr>6.7  Case Study: Random Number Generation (cont.)</vt:lpstr>
      <vt:lpstr>PowerPoint Presentation</vt:lpstr>
      <vt:lpstr>PowerPoint Presentation</vt:lpstr>
      <vt:lpstr>PowerPoint Presentation</vt:lpstr>
      <vt:lpstr>PowerPoint Presentation</vt:lpstr>
      <vt:lpstr>6.7.4  Seeding the Random-Number Generator with the Current Time</vt:lpstr>
      <vt:lpstr>6.7.5  Scaling and Shifting Random Numbers</vt:lpstr>
      <vt:lpstr>6.8  Case Study: Game of Chance; Introducing enum</vt:lpstr>
      <vt:lpstr>PowerPoint Presentation</vt:lpstr>
      <vt:lpstr>PowerPoint Presentation</vt:lpstr>
      <vt:lpstr>PowerPoint Presentation</vt:lpstr>
      <vt:lpstr>PowerPoint Presentation</vt:lpstr>
      <vt:lpstr>PowerPoint Presentation</vt:lpstr>
      <vt:lpstr>6.8  Case Study: Game of Chance; Introducing enum (cont.)</vt:lpstr>
      <vt:lpstr>PowerPoint Presentation</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6.9  C++11 Random Numbers</vt:lpstr>
      <vt:lpstr>6.9  C++11 Random Numbers (cont.)</vt:lpstr>
      <vt:lpstr>6.9  C++11 Random Numbers (cont.)</vt:lpstr>
      <vt:lpstr>6.9  C++11 Random Numbers (cont.)</vt:lpstr>
      <vt:lpstr>PowerPoint Presentation</vt:lpstr>
      <vt:lpstr>PowerPoint Presentation</vt:lpstr>
      <vt:lpstr>6.10  Scope Rules</vt:lpstr>
      <vt:lpstr>6.10  Scope Rules (cont.)</vt:lpstr>
      <vt:lpstr>PowerPoint Presentation</vt:lpstr>
      <vt:lpstr>PowerPoint Presentation</vt:lpstr>
      <vt:lpstr>6.10  Scope Rules (cont.)</vt:lpstr>
      <vt:lpstr>PowerPoint Presentation</vt:lpstr>
      <vt:lpstr>PowerPoint Presentation</vt:lpstr>
      <vt:lpstr>6.10  Scope Rules (cont.)</vt:lpstr>
      <vt:lpstr>PowerPoint Presentation</vt:lpstr>
      <vt:lpstr>PowerPoint Presentation</vt:lpstr>
      <vt:lpstr>PowerPoint Presentation</vt:lpstr>
      <vt:lpstr>PowerPoint Presentation</vt:lpstr>
      <vt:lpstr>6.11  Function Call Stack and Activation Records</vt:lpstr>
      <vt:lpstr>6.11  Function Call Stack and Activation Records (cont.)</vt:lpstr>
      <vt:lpstr>6.11  Function Call Stack and Activation Records (cont.)</vt:lpstr>
      <vt:lpstr>6.11  Function Call Stack and Activation Records (cont.)</vt:lpstr>
      <vt:lpstr>6.11  Function Call Stack and Activation Records (cont.)</vt:lpstr>
      <vt:lpstr>PowerPoint Presentation</vt:lpstr>
      <vt:lpstr>PowerPoint Presentation</vt:lpstr>
      <vt:lpstr>6.12  Function Call Stack and Activation Records (cont.)</vt:lpstr>
      <vt:lpstr>PowerPoint Presentation</vt:lpstr>
      <vt:lpstr>6.12  Function Call Stack and Activation Records (cont.)</vt:lpstr>
      <vt:lpstr>PowerPoint Presentation</vt:lpstr>
      <vt:lpstr>6.12  Inline Functions</vt:lpstr>
      <vt:lpstr>PowerPoint Presentation</vt:lpstr>
      <vt:lpstr>PowerPoint Presentation</vt:lpstr>
      <vt:lpstr>6.14  Inline Functions</vt:lpstr>
      <vt:lpstr>PowerPoint Presentation</vt:lpstr>
      <vt:lpstr>PowerPoint Presentation</vt:lpstr>
      <vt:lpstr>6.13  References and Reference Parameters</vt:lpstr>
      <vt:lpstr>PowerPoint Presentation</vt:lpstr>
      <vt:lpstr>6.15  References and Reference Parameters (cont.)</vt:lpstr>
      <vt:lpstr>PowerPoint Presentation</vt:lpstr>
      <vt:lpstr>PowerPoint Presentation</vt:lpstr>
      <vt:lpstr>PowerPoint Presentation</vt:lpstr>
      <vt:lpstr>PowerPoint Presentation</vt:lpstr>
      <vt:lpstr>PowerPoint Presentation</vt:lpstr>
      <vt:lpstr>6.15  References and Reference Parameters (cont.)</vt:lpstr>
      <vt:lpstr>6.15  References and Reference Parameters (cont.)</vt:lpstr>
      <vt:lpstr>PowerPoint Presentation</vt:lpstr>
      <vt:lpstr>6.15  References and Reference Parameters (cont.)</vt:lpstr>
      <vt:lpstr>PowerPoint Presentation</vt:lpstr>
      <vt:lpstr>6.14  Default Arguments</vt:lpstr>
      <vt:lpstr>PowerPoint Presentation</vt:lpstr>
      <vt:lpstr>PowerPoint Presentation</vt:lpstr>
      <vt:lpstr>6.14  Default Arguments</vt:lpstr>
      <vt:lpstr>PowerPoint Presentation</vt:lpstr>
      <vt:lpstr>6.15  Unary Scope Resolution Operator</vt:lpstr>
      <vt:lpstr>PowerPoint Presentation</vt:lpstr>
      <vt:lpstr>PowerPoint Presentation</vt:lpstr>
      <vt:lpstr>PowerPoint Presentation</vt:lpstr>
      <vt:lpstr>PowerPoint Presentation</vt:lpstr>
      <vt:lpstr>PowerPoint Presentation</vt:lpstr>
      <vt:lpstr>6.16  Function Overloading</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6.17  Function Templates</vt:lpstr>
      <vt:lpstr>6.17  Function Templates (cont.)</vt:lpstr>
      <vt:lpstr>PowerPoint Presentation</vt:lpstr>
      <vt:lpstr>6.19  Function Templates (cont.)</vt:lpstr>
      <vt:lpstr>PowerPoint Presentation</vt:lpstr>
      <vt:lpstr>PowerPoint Presentation</vt:lpstr>
      <vt:lpstr>6.18  Recursion</vt:lpstr>
      <vt:lpstr>PowerPoint Presentation</vt:lpstr>
      <vt:lpstr>6.18  Recursion (cont.)</vt:lpstr>
      <vt:lpstr>6.18  Recursion (cont.)</vt:lpstr>
      <vt:lpstr>6.18  Recursion (cont.)</vt:lpstr>
      <vt:lpstr>6.18  Recursion (cont.)</vt:lpstr>
      <vt:lpstr>PowerPoint Presentation</vt:lpstr>
      <vt:lpstr>6.18  Recursion (cont.)</vt:lpstr>
      <vt:lpstr>PowerPoint Presentation</vt:lpstr>
      <vt:lpstr>PowerPoint Presentation</vt:lpstr>
      <vt:lpstr>6.18  Recursion (cont.)</vt:lpstr>
      <vt:lpstr>6.19  Example Using Recursion: Fibonacci Series</vt:lpstr>
      <vt:lpstr>6.19  Example Using Recursion: Fibonacci Series (cont.)</vt:lpstr>
      <vt:lpstr>PowerPoint Presentation</vt:lpstr>
      <vt:lpstr>PowerPoint Presentation</vt:lpstr>
      <vt:lpstr>PowerPoint Presentation</vt:lpstr>
      <vt:lpstr>6.19  Example Using Recursion: Fibonacci Series (cont.)</vt:lpstr>
      <vt:lpstr>PowerPoint Presentation</vt:lpstr>
      <vt:lpstr>PowerPoint Presentation</vt:lpstr>
      <vt:lpstr>PowerPoint Presentation</vt:lpstr>
      <vt:lpstr>PowerPoint Presentation</vt:lpstr>
      <vt:lpstr>PowerPoint Presentation</vt:lpstr>
      <vt:lpstr>PowerPoint Presentation</vt:lpstr>
      <vt:lpstr>6.20  Recursion vs. Iteration</vt:lpstr>
      <vt:lpstr>6.22  Recursion vs. Iteration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and an Introduction to Recursion</dc:title>
  <dc:creator>Windows User</dc:creator>
  <cp:lastModifiedBy>Yifu He</cp:lastModifiedBy>
  <cp:revision>77</cp:revision>
  <dcterms:created xsi:type="dcterms:W3CDTF">2009-09-14T16:00:56Z</dcterms:created>
  <dcterms:modified xsi:type="dcterms:W3CDTF">2019-09-22T00:08:18Z</dcterms:modified>
</cp:coreProperties>
</file>